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77" r:id="rId6"/>
    <p:sldId id="259" r:id="rId7"/>
    <p:sldId id="270" r:id="rId8"/>
    <p:sldId id="271" r:id="rId9"/>
    <p:sldId id="269" r:id="rId10"/>
    <p:sldId id="278" r:id="rId11"/>
    <p:sldId id="262" r:id="rId12"/>
    <p:sldId id="263" r:id="rId13"/>
    <p:sldId id="261" r:id="rId14"/>
    <p:sldId id="264" r:id="rId15"/>
    <p:sldId id="265" r:id="rId16"/>
    <p:sldId id="267" r:id="rId17"/>
    <p:sldId id="279" r:id="rId18"/>
    <p:sldId id="266" r:id="rId19"/>
    <p:sldId id="268" r:id="rId20"/>
    <p:sldId id="281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0EDC-C28A-482C-B246-BF202752EFE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037BA-D67A-4D8C-81E5-FB5E1E15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37BA-D67A-4D8C-81E5-FB5E1E151E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37BA-D67A-4D8C-81E5-FB5E1E151EA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Человеческие расы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07181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стр.19-20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Народы европеоидной р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85818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Монголоидная раса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Характерны желтоватая кожа, прямые черные волосы, слабый рост волос на лице и теле, слабо выступающий нос, уплощенность лица, значительное выступание скул, невысокий рост и коренастая фигура.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 descr="Монголоидная ра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86124"/>
            <a:ext cx="2433642" cy="3106778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расы\с эпикантусом.jpg"/>
          <p:cNvPicPr>
            <a:picLocks noChangeAspect="1" noChangeArrowheads="1"/>
          </p:cNvPicPr>
          <p:nvPr/>
        </p:nvPicPr>
        <p:blipFill>
          <a:blip r:embed="rId3"/>
          <a:srcRect l="6452" t="4593" b="1914"/>
          <a:stretch>
            <a:fillRect/>
          </a:stretch>
        </p:blipFill>
        <p:spPr bwMode="auto">
          <a:xfrm>
            <a:off x="1857356" y="4143380"/>
            <a:ext cx="2071702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Монголоиды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Узкий разрез глаз защищает от ветра и пыли степей. Темные глаза и волосы защищают от избытка солнечных лучей, что особенно важно в условиях отсутствия тени на открытых пространствах степей и ледяных пустынь.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2" name="Picture 2" descr="Монголоиды"/>
          <p:cNvPicPr>
            <a:picLocks noChangeAspect="1" noChangeArrowheads="1"/>
          </p:cNvPicPr>
          <p:nvPr/>
        </p:nvPicPr>
        <p:blipFill>
          <a:blip r:embed="rId2"/>
          <a:srcRect l="4643" r="6249" b="23828"/>
          <a:stretch>
            <a:fillRect/>
          </a:stretch>
        </p:blipFill>
        <p:spPr bwMode="auto">
          <a:xfrm>
            <a:off x="6143636" y="3071810"/>
            <a:ext cx="2742136" cy="3357586"/>
          </a:xfrm>
          <a:prstGeom prst="rect">
            <a:avLst/>
          </a:prstGeom>
          <a:noFill/>
        </p:spPr>
      </p:pic>
      <p:pic>
        <p:nvPicPr>
          <p:cNvPr id="20484" name="Picture 4" descr="Монголоидная ра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357562"/>
            <a:ext cx="1928826" cy="2878773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2602346" cy="286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Монголоидная ра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5603822" cy="3714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5500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 монголоидной расе относятся: буряты, вьетнамцы, индейцы,    китайцы,   корейцы,   тибетцы,   японцы.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2" name="Picture 6" descr="Народы монголоидной ра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85728"/>
            <a:ext cx="1752604" cy="1950480"/>
          </a:xfrm>
          <a:prstGeom prst="rect">
            <a:avLst/>
          </a:prstGeom>
          <a:noFill/>
        </p:spPr>
      </p:pic>
      <p:pic>
        <p:nvPicPr>
          <p:cNvPr id="19464" name="Picture 8" descr="Народы монголоидной ра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428868"/>
            <a:ext cx="1743078" cy="1566245"/>
          </a:xfrm>
          <a:prstGeom prst="rect">
            <a:avLst/>
          </a:prstGeom>
          <a:noFill/>
        </p:spPr>
      </p:pic>
      <p:pic>
        <p:nvPicPr>
          <p:cNvPr id="19466" name="Picture 10" descr="Народы монголоидной ра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143380"/>
            <a:ext cx="205410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346" y="214290"/>
            <a:ext cx="8898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Народы монголоидной расы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20" name="Picture 16" descr="Народы монголоидной расы"/>
          <p:cNvPicPr>
            <a:picLocks noChangeAspect="1" noChangeArrowheads="1"/>
          </p:cNvPicPr>
          <p:nvPr/>
        </p:nvPicPr>
        <p:blipFill>
          <a:blip r:embed="rId2"/>
          <a:srcRect l="2344" t="14583" r="3124" b="5208"/>
          <a:stretch>
            <a:fillRect/>
          </a:stretch>
        </p:blipFill>
        <p:spPr bwMode="auto">
          <a:xfrm>
            <a:off x="214282" y="1142984"/>
            <a:ext cx="864399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0112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Негроидная раса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Характерны темная кожа, курчавые волосы, широкий нос, толстые губы, высокий рост.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554" name="Picture 2" descr="Экваториальная раса (Две ветви: австралоидная и негроидна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2552706" cy="3427510"/>
          </a:xfrm>
          <a:prstGeom prst="rect">
            <a:avLst/>
          </a:prstGeom>
          <a:noFill/>
        </p:spPr>
      </p:pic>
      <p:pic>
        <p:nvPicPr>
          <p:cNvPr id="23556" name="Picture 4" descr="Негрои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252525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77153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Негроиды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2400" dirty="0" smtClean="0">
                <a:ea typeface="Times New Roman"/>
                <a:cs typeface="Times New Roman"/>
              </a:rPr>
              <a:t>Тёмная окраска кожи защищает  от палящих солнечных лучей, а курчавые волосы образуют естественную  защитную «шапку». Усиленное испарение влаги происходит через слизистую оболочку утолщенных губ и широких ноздрей. </a:t>
            </a:r>
            <a:endParaRPr lang="ru-RU" sz="6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Негро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2046314" cy="3071834"/>
          </a:xfrm>
          <a:prstGeom prst="rect">
            <a:avLst/>
          </a:prstGeom>
          <a:noFill/>
        </p:spPr>
      </p:pic>
      <p:pic>
        <p:nvPicPr>
          <p:cNvPr id="26628" name="Picture 4" descr="Австралоидные (океанические) ра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86124"/>
            <a:ext cx="398939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Народы экваториальной расы"/>
          <p:cNvPicPr>
            <a:picLocks noChangeAspect="1" noChangeArrowheads="1"/>
          </p:cNvPicPr>
          <p:nvPr/>
        </p:nvPicPr>
        <p:blipFill>
          <a:blip r:embed="rId2"/>
          <a:srcRect l="1563" t="23958" r="4687"/>
          <a:stretch>
            <a:fillRect/>
          </a:stretch>
        </p:blipFill>
        <p:spPr bwMode="auto">
          <a:xfrm>
            <a:off x="357158" y="1500174"/>
            <a:ext cx="8337770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34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Народы негроидной расы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Экваториальная раса (Две ветви: австралоидная и негроидна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876"/>
            <a:ext cx="3476629" cy="2621720"/>
          </a:xfrm>
          <a:prstGeom prst="rect">
            <a:avLst/>
          </a:prstGeom>
          <a:noFill/>
        </p:spPr>
      </p:pic>
      <p:pic>
        <p:nvPicPr>
          <p:cNvPr id="22532" name="Picture 4" descr="Экваториальная раса (Две ветви: австралоидная и негроидна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3143272" cy="26253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Среди </a:t>
            </a:r>
            <a:r>
              <a:rPr lang="ru-RU" dirty="0" err="1" smtClean="0"/>
              <a:t>негроидов</a:t>
            </a:r>
            <a:r>
              <a:rPr lang="ru-RU" dirty="0" smtClean="0"/>
              <a:t>  Африки имеются значительные различия в цвете кожи, росте, чертах лица, форме головы. Средний рост </a:t>
            </a:r>
            <a:r>
              <a:rPr lang="ru-RU" dirty="0" err="1" smtClean="0"/>
              <a:t>негроидов</a:t>
            </a:r>
            <a:r>
              <a:rPr lang="ru-RU" dirty="0" smtClean="0"/>
              <a:t> саванн северной части материка — 180-200 см. Народы экваториальных лесов — пигмеи — малорослые (ниже 150 см), коренастые. Цвет кожи у них менее темный, губы тонкие, нос широкий. В полупустынях и пустынях Южной Африки живут бушмены и готтентоты. Для них характерны желтовато-коричневый цвет кожи, широкое плоское лицо, что придает им сходство с монголоидами. </a:t>
            </a:r>
          </a:p>
          <a:p>
            <a:r>
              <a:rPr lang="ru-RU" dirty="0" smtClean="0"/>
              <a:t>У австралийских </a:t>
            </a:r>
            <a:r>
              <a:rPr lang="ru-RU" dirty="0" err="1" smtClean="0"/>
              <a:t>негроидов</a:t>
            </a:r>
            <a:r>
              <a:rPr lang="ru-RU" dirty="0" smtClean="0"/>
              <a:t> цвет кожи темный, на лице и на теле обильно растут волосы, что отличает их от африканцев. Населяют они только центральную южную часть Австралии и некоторые о-ва Океании.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Это интересн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1428750" cy="4143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6047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интересно…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500174"/>
            <a:ext cx="54292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Срезы волос негроидной, монголоидной и европеоидной рас.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Кроме формы в сечении волосы различаются распределением пигментов. В противоположность волосам обитателей Африки и Азии поверхностный слой волос европейцев полностью свободен от пигмента.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«Наука и жизнь»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929222" cy="494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57786" y="1500174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Что общего?</a:t>
            </a:r>
          </a:p>
          <a:p>
            <a:pPr algn="ctr"/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Чем различаются?</a:t>
            </a:r>
          </a:p>
          <a:p>
            <a:pPr algn="ctr"/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Почему?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1" descr="C:\Documents and Settings\Admin\Рабочий стол\расы\evr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428875"/>
            <a:ext cx="881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C:\Documents and Settings\Admin\Рабочий стол\расы\negr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428875"/>
            <a:ext cx="85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" descr="C:\Documents and Settings\Admin\Рабочий стол\расы\evr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428868"/>
            <a:ext cx="881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" descr="C:\Documents and Settings\Admin\Рабочий стол\расы\mong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00306"/>
            <a:ext cx="895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C:\Documents and Settings\Admin\Рабочий стол\расы\negr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357430"/>
            <a:ext cx="85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" descr="C:\Documents and Settings\Admin\Рабочий стол\расы\mong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428868"/>
            <a:ext cx="895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00166" y="214290"/>
            <a:ext cx="571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Смешение рас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1643050"/>
            <a:ext cx="168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мулаты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1714488"/>
            <a:ext cx="1703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метисы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5140" y="171448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самбо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9938" name="Picture 2" descr="http://files2.fatakat.com/2013/5/13691680922252.jpg"/>
          <p:cNvPicPr>
            <a:picLocks noChangeAspect="1" noChangeArrowheads="1"/>
          </p:cNvPicPr>
          <p:nvPr/>
        </p:nvPicPr>
        <p:blipFill>
          <a:blip r:embed="rId6"/>
          <a:srcRect l="12680" t="3074" r="3986" b="12397"/>
          <a:stretch>
            <a:fillRect/>
          </a:stretch>
        </p:blipFill>
        <p:spPr bwMode="auto">
          <a:xfrm>
            <a:off x="500034" y="3929066"/>
            <a:ext cx="1852193" cy="2500330"/>
          </a:xfrm>
          <a:prstGeom prst="rect">
            <a:avLst/>
          </a:prstGeom>
          <a:noFill/>
        </p:spPr>
      </p:pic>
      <p:pic>
        <p:nvPicPr>
          <p:cNvPr id="39940" name="Picture 4" descr="http://ktotut.net/uploads/posts/2010-08/1282216235_ktotut.net_aziatki-do-i-posle-kosmetiki-3.jpg"/>
          <p:cNvPicPr>
            <a:picLocks noChangeAspect="1" noChangeArrowheads="1"/>
          </p:cNvPicPr>
          <p:nvPr/>
        </p:nvPicPr>
        <p:blipFill>
          <a:blip r:embed="rId7"/>
          <a:srcRect l="53572" t="5022" r="5714" b="12946"/>
          <a:stretch>
            <a:fillRect/>
          </a:stretch>
        </p:blipFill>
        <p:spPr bwMode="auto">
          <a:xfrm>
            <a:off x="3571869" y="3857628"/>
            <a:ext cx="1994432" cy="2571768"/>
          </a:xfrm>
          <a:prstGeom prst="rect">
            <a:avLst/>
          </a:prstGeom>
          <a:noFill/>
        </p:spPr>
      </p:pic>
      <p:pic>
        <p:nvPicPr>
          <p:cNvPr id="39944" name="Picture 8" descr="http://img2.timeinc.net/instyle/images/2010/transformation/2004-halle-berry-4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3929066"/>
            <a:ext cx="235745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500174"/>
            <a:ext cx="4476781" cy="3357586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22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Мы разные, но мы жители одной планеты!!!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7890" name="Picture 2" descr="Интересные факты о человеческих рас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86124"/>
            <a:ext cx="3048008" cy="3048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Различаются: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цветом кожи,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чертами лица,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разрезом глаз,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цветом и типом волос.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428604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Почему ?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Живут в разных природных зонах, в разных природных условиях.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 rot="16200000" flipH="1">
            <a:off x="2815417" y="3315491"/>
            <a:ext cx="727084" cy="178595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4071934" y="3714752"/>
            <a:ext cx="1785950" cy="857256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910" y="478632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человеческие расы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РАСА,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-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ы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ж. Исторически сложившаяся группа человечества, объединенная общностью наследственных физических признаков (цветом кожи, глаз, волос, формой черепа и др.), обусловленных общностью происхождения и первоначального расселения. Европеоидная, монголоидная, негроидная р., || прил. расовый, -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ая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-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ое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 Расовые признаки. Расовые теории. Расовая исключительность. Расовая дискриминация.</a:t>
            </a: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Толковый словарь  С.Ожегова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69294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 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Население Земли разнообразно и следовательно все люди на Земле различаются по своим внешним признакам. Эти признаки называют </a:t>
            </a: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</a:rPr>
              <a:t>расовыми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702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Человеческие расы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928802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европеоидная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928802"/>
            <a:ext cx="3053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монголоидная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1928802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негроидная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2" idx="2"/>
            <a:endCxn id="5" idx="0"/>
          </p:cNvCxnSpPr>
          <p:nvPr/>
        </p:nvCxnSpPr>
        <p:spPr>
          <a:xfrm rot="5400000">
            <a:off x="2905312" y="125360"/>
            <a:ext cx="627411" cy="2979472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16200000" flipH="1">
            <a:off x="4326671" y="1683472"/>
            <a:ext cx="770287" cy="6123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7" idx="0"/>
          </p:cNvCxnSpPr>
          <p:nvPr/>
        </p:nvCxnSpPr>
        <p:spPr>
          <a:xfrm rot="16200000" flipH="1">
            <a:off x="5916736" y="93407"/>
            <a:ext cx="627411" cy="3043377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Монголоидная ра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000372"/>
            <a:ext cx="2433642" cy="3106778"/>
          </a:xfrm>
          <a:prstGeom prst="rect">
            <a:avLst/>
          </a:prstGeom>
          <a:noFill/>
        </p:spPr>
      </p:pic>
      <p:pic>
        <p:nvPicPr>
          <p:cNvPr id="22" name="Picture 2" descr="Европеоидная ра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143248"/>
            <a:ext cx="2190753" cy="2842059"/>
          </a:xfrm>
          <a:prstGeom prst="rect">
            <a:avLst/>
          </a:prstGeom>
          <a:noFill/>
        </p:spPr>
      </p:pic>
      <p:pic>
        <p:nvPicPr>
          <p:cNvPr id="23" name="Picture 2" descr="Экваториальная раса (Две ветви: австралоидная и негроидна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000372"/>
            <a:ext cx="234101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78674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Европеоидная раса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Характерны светлая кожа, мягкие и волнистые волосы головы, сильный и средний рост волос на лице и теле (у мужчин), узкий и резко выступающий нос, тонкие губы, средний и выше среднего рост.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Европеоидная ра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429000"/>
            <a:ext cx="2190753" cy="2842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14393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Европеоиды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Светлые глаза и волосы, белая кожа северных европейцев являются приспособлениями к недостаточному количеству солнечных лучей. Узкий удлиненный прямой нос согревает холодный воздух.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22" name="Picture 2" descr="Европеоидная ра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57628"/>
            <a:ext cx="1905000" cy="2381250"/>
          </a:xfrm>
          <a:prstGeom prst="rect">
            <a:avLst/>
          </a:prstGeom>
          <a:noFill/>
        </p:spPr>
      </p:pic>
      <p:pic>
        <p:nvPicPr>
          <p:cNvPr id="4" name="Picture 10" descr="Европеоидная ра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857628"/>
            <a:ext cx="1667649" cy="2313691"/>
          </a:xfrm>
          <a:prstGeom prst="rect">
            <a:avLst/>
          </a:prstGeom>
          <a:noFill/>
        </p:spPr>
      </p:pic>
      <p:pic>
        <p:nvPicPr>
          <p:cNvPr id="5" name="Picture 6" descr="Европеоиды"/>
          <p:cNvPicPr>
            <a:picLocks noChangeAspect="1" noChangeArrowheads="1"/>
          </p:cNvPicPr>
          <p:nvPr/>
        </p:nvPicPr>
        <p:blipFill>
          <a:blip r:embed="rId4"/>
          <a:srcRect l="15000" t="15000" r="45625" b="58750"/>
          <a:stretch>
            <a:fillRect/>
          </a:stretch>
        </p:blipFill>
        <p:spPr bwMode="auto">
          <a:xfrm>
            <a:off x="3500430" y="385762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Европеоидная ра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5257800" cy="3314700"/>
          </a:xfrm>
          <a:prstGeom prst="rect">
            <a:avLst/>
          </a:prstGeom>
          <a:noFill/>
        </p:spPr>
      </p:pic>
      <p:pic>
        <p:nvPicPr>
          <p:cNvPr id="28678" name="Picture 6" descr="Народы европеоидной ра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428868"/>
            <a:ext cx="1690698" cy="1881585"/>
          </a:xfrm>
          <a:prstGeom prst="rect">
            <a:avLst/>
          </a:prstGeom>
          <a:noFill/>
        </p:spPr>
      </p:pic>
      <p:pic>
        <p:nvPicPr>
          <p:cNvPr id="28682" name="Picture 10" descr="Народы европеоидной ра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429132"/>
            <a:ext cx="1785950" cy="1987591"/>
          </a:xfrm>
          <a:prstGeom prst="rect">
            <a:avLst/>
          </a:prstGeom>
          <a:noFill/>
        </p:spPr>
      </p:pic>
      <p:pic>
        <p:nvPicPr>
          <p:cNvPr id="28684" name="Picture 12" descr="Народы европеоидной ра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52982"/>
            <a:ext cx="1785950" cy="19875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500042"/>
            <a:ext cx="5643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Родиной европеоидной расы является Юго-западная часть Евразии, Северная Африка, Центральная Азия.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524</Words>
  <PresentationFormat>Экран (4:3)</PresentationFormat>
  <Paragraphs>52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Человеческие расы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Человеческие расы</dc:title>
  <dc:creator>1</dc:creator>
  <cp:lastModifiedBy>1</cp:lastModifiedBy>
  <cp:revision>15</cp:revision>
  <dcterms:created xsi:type="dcterms:W3CDTF">2014-02-02T08:54:42Z</dcterms:created>
  <dcterms:modified xsi:type="dcterms:W3CDTF">2017-02-12T17:35:44Z</dcterms:modified>
</cp:coreProperties>
</file>