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65" r:id="rId4"/>
    <p:sldId id="264" r:id="rId5"/>
    <p:sldId id="266" r:id="rId6"/>
    <p:sldId id="267" r:id="rId7"/>
    <p:sldId id="270" r:id="rId8"/>
    <p:sldId id="271" r:id="rId9"/>
    <p:sldId id="268" r:id="rId10"/>
    <p:sldId id="272"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28"/>
    </mc:Choice>
    <mc:Fallback>
      <c:style val="28"/>
    </mc:Fallback>
  </mc:AlternateContent>
  <c:chart>
    <c:title>
      <c:tx>
        <c:rich>
          <a:bodyPr/>
          <a:lstStyle/>
          <a:p>
            <a:pPr>
              <a:defRPr sz="2000"/>
            </a:pPr>
            <a:r>
              <a:rPr lang="de-DE" sz="2000" cap="all" baseline="0" dirty="0">
                <a:solidFill>
                  <a:srgbClr val="FF0000"/>
                </a:solidFill>
                <a:latin typeface="Times New Roman" pitchFamily="18" charset="0"/>
                <a:cs typeface="Times New Roman" pitchFamily="18" charset="0"/>
              </a:rPr>
              <a:t>Das Wichtigste im Leben</a:t>
            </a:r>
          </a:p>
          <a:p>
            <a:pPr>
              <a:defRPr sz="2000"/>
            </a:pPr>
            <a:r>
              <a:rPr lang="de-DE" sz="2000" dirty="0">
                <a:solidFill>
                  <a:schemeClr val="accent6">
                    <a:lumMod val="75000"/>
                  </a:schemeClr>
                </a:solidFill>
                <a:latin typeface="Times New Roman" pitchFamily="18" charset="0"/>
                <a:cs typeface="Times New Roman" pitchFamily="18" charset="0"/>
              </a:rPr>
              <a:t>(Abfrage  der Schüler der 9. Klasse </a:t>
            </a:r>
            <a:r>
              <a:rPr lang="de-DE" sz="2000" dirty="0" smtClean="0">
                <a:solidFill>
                  <a:schemeClr val="accent6">
                    <a:lumMod val="75000"/>
                  </a:schemeClr>
                </a:solidFill>
                <a:latin typeface="Times New Roman" pitchFamily="18" charset="0"/>
                <a:cs typeface="Times New Roman" pitchFamily="18" charset="0"/>
              </a:rPr>
              <a:t>)</a:t>
            </a:r>
            <a:endParaRPr lang="ru-RU" sz="2000" dirty="0">
              <a:solidFill>
                <a:schemeClr val="accent6">
                  <a:lumMod val="75000"/>
                </a:schemeClr>
              </a:solidFill>
              <a:latin typeface="Times New Roman" pitchFamily="18" charset="0"/>
              <a:cs typeface="Times New Roman" pitchFamily="18" charset="0"/>
            </a:endParaRPr>
          </a:p>
        </c:rich>
      </c:tx>
      <c:layout>
        <c:manualLayout>
          <c:xMode val="edge"/>
          <c:yMode val="edge"/>
          <c:x val="0.17106691752026612"/>
          <c:y val="5.0925925925925923E-2"/>
        </c:manualLayout>
      </c:layout>
      <c:overlay val="0"/>
    </c:title>
    <c:autoTitleDeleted val="0"/>
    <c:view3D>
      <c:rotX val="10"/>
      <c:rotY val="70"/>
      <c:rAngAx val="1"/>
    </c:view3D>
    <c:floor>
      <c:thickness val="0"/>
    </c:floor>
    <c:sideWall>
      <c:thickness val="0"/>
    </c:sideWall>
    <c:backWall>
      <c:thickness val="0"/>
    </c:backWall>
    <c:plotArea>
      <c:layout/>
      <c:bar3DChart>
        <c:barDir val="col"/>
        <c:grouping val="clustered"/>
        <c:varyColors val="0"/>
        <c:ser>
          <c:idx val="0"/>
          <c:order val="0"/>
          <c:invertIfNegative val="0"/>
          <c:cat>
            <c:strRef>
              <c:f>Лист1!$A$2:$A$16</c:f>
              <c:strCache>
                <c:ptCount val="15"/>
                <c:pt idx="0">
                  <c:v>Familie</c:v>
                </c:pt>
                <c:pt idx="1">
                  <c:v>Liebe</c:v>
                </c:pt>
                <c:pt idx="2">
                  <c:v>Schule und Noten</c:v>
                </c:pt>
                <c:pt idx="3">
                  <c:v>Geld</c:v>
                </c:pt>
                <c:pt idx="4">
                  <c:v>Sport</c:v>
                </c:pt>
                <c:pt idx="5">
                  <c:v>Haus</c:v>
                </c:pt>
                <c:pt idx="6">
                  <c:v>Glück</c:v>
                </c:pt>
                <c:pt idx="7">
                  <c:v>Freundschaft</c:v>
                </c:pt>
                <c:pt idx="8">
                  <c:v>Kinder</c:v>
                </c:pt>
                <c:pt idx="9">
                  <c:v>Tiere</c:v>
                </c:pt>
                <c:pt idx="10">
                  <c:v>Selbstständigkeit</c:v>
                </c:pt>
                <c:pt idx="11">
                  <c:v>Mutter</c:v>
                </c:pt>
                <c:pt idx="12">
                  <c:v>Sinn des Lebens</c:v>
                </c:pt>
                <c:pt idx="13">
                  <c:v>Arbeit</c:v>
                </c:pt>
                <c:pt idx="14">
                  <c:v>Musik und Kunst</c:v>
                </c:pt>
              </c:strCache>
            </c:strRef>
          </c:cat>
          <c:val>
            <c:numRef>
              <c:f>Лист1!$B$2:$B$16</c:f>
              <c:numCache>
                <c:formatCode>General</c:formatCode>
                <c:ptCount val="15"/>
                <c:pt idx="0">
                  <c:v>90</c:v>
                </c:pt>
                <c:pt idx="1">
                  <c:v>90</c:v>
                </c:pt>
                <c:pt idx="2">
                  <c:v>80</c:v>
                </c:pt>
                <c:pt idx="3">
                  <c:v>80</c:v>
                </c:pt>
                <c:pt idx="4">
                  <c:v>80</c:v>
                </c:pt>
                <c:pt idx="5">
                  <c:v>70</c:v>
                </c:pt>
                <c:pt idx="6">
                  <c:v>70</c:v>
                </c:pt>
                <c:pt idx="7">
                  <c:v>60</c:v>
                </c:pt>
                <c:pt idx="8">
                  <c:v>60</c:v>
                </c:pt>
                <c:pt idx="9">
                  <c:v>60</c:v>
                </c:pt>
                <c:pt idx="10">
                  <c:v>50</c:v>
                </c:pt>
                <c:pt idx="11">
                  <c:v>50</c:v>
                </c:pt>
                <c:pt idx="12">
                  <c:v>50</c:v>
                </c:pt>
                <c:pt idx="13">
                  <c:v>50</c:v>
                </c:pt>
                <c:pt idx="14">
                  <c:v>50</c:v>
                </c:pt>
              </c:numCache>
            </c:numRef>
          </c:val>
          <c:extLst>
            <c:ext xmlns:c16="http://schemas.microsoft.com/office/drawing/2014/chart" uri="{C3380CC4-5D6E-409C-BE32-E72D297353CC}">
              <c16:uniqueId val="{00000000-7258-4F30-84D6-7A57F3753661}"/>
            </c:ext>
          </c:extLst>
        </c:ser>
        <c:dLbls>
          <c:showLegendKey val="0"/>
          <c:showVal val="0"/>
          <c:showCatName val="0"/>
          <c:showSerName val="0"/>
          <c:showPercent val="0"/>
          <c:showBubbleSize val="0"/>
        </c:dLbls>
        <c:gapWidth val="75"/>
        <c:shape val="cylinder"/>
        <c:axId val="6763432"/>
        <c:axId val="249742736"/>
        <c:axId val="0"/>
      </c:bar3DChart>
      <c:catAx>
        <c:axId val="6763432"/>
        <c:scaling>
          <c:orientation val="minMax"/>
        </c:scaling>
        <c:delete val="0"/>
        <c:axPos val="b"/>
        <c:numFmt formatCode="General" sourceLinked="0"/>
        <c:majorTickMark val="none"/>
        <c:minorTickMark val="none"/>
        <c:tickLblPos val="nextTo"/>
        <c:txPr>
          <a:bodyPr/>
          <a:lstStyle/>
          <a:p>
            <a:pPr>
              <a:defRPr sz="1800">
                <a:latin typeface="Times New Roman" pitchFamily="18" charset="0"/>
                <a:cs typeface="Times New Roman" pitchFamily="18" charset="0"/>
              </a:defRPr>
            </a:pPr>
            <a:endParaRPr lang="ru-RU"/>
          </a:p>
        </c:txPr>
        <c:crossAx val="249742736"/>
        <c:crosses val="autoZero"/>
        <c:auto val="1"/>
        <c:lblAlgn val="ctr"/>
        <c:lblOffset val="100"/>
        <c:noMultiLvlLbl val="0"/>
      </c:catAx>
      <c:valAx>
        <c:axId val="249742736"/>
        <c:scaling>
          <c:orientation val="minMax"/>
        </c:scaling>
        <c:delete val="0"/>
        <c:axPos val="l"/>
        <c:majorGridlines/>
        <c:numFmt formatCode="General" sourceLinked="1"/>
        <c:majorTickMark val="none"/>
        <c:minorTickMark val="none"/>
        <c:tickLblPos val="nextTo"/>
        <c:crossAx val="676343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rgbClr val="FF0000"/>
                </a:solidFill>
                <a:latin typeface="Times New Roman" pitchFamily="18" charset="0"/>
                <a:cs typeface="Times New Roman" pitchFamily="18" charset="0"/>
              </a:defRPr>
            </a:pPr>
            <a:r>
              <a:rPr lang="de-DE" dirty="0">
                <a:solidFill>
                  <a:srgbClr val="FF0000"/>
                </a:solidFill>
                <a:latin typeface="Times New Roman" pitchFamily="18" charset="0"/>
                <a:cs typeface="Times New Roman" pitchFamily="18" charset="0"/>
              </a:rPr>
              <a:t>Wovor hast du Angst?</a:t>
            </a:r>
            <a:endParaRPr lang="ru-RU" dirty="0">
              <a:solidFill>
                <a:srgbClr val="FF0000"/>
              </a:solidFill>
              <a:latin typeface="Times New Roman" pitchFamily="18" charset="0"/>
              <a:cs typeface="Times New Roman" pitchFamily="18" charset="0"/>
            </a:endParaRP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strRef>
              <c:f>Лист1!$A$30:$A$35</c:f>
              <c:strCache>
                <c:ptCount val="6"/>
                <c:pt idx="0">
                  <c:v>Allein zu bleiben</c:v>
                </c:pt>
                <c:pt idx="1">
                  <c:v>Arbeitlos zu sein</c:v>
                </c:pt>
                <c:pt idx="2">
                  <c:v>Alle Freunde zu verlieren</c:v>
                </c:pt>
                <c:pt idx="3">
                  <c:v>Von anderen nicht  akzeptiert zu werden</c:v>
                </c:pt>
                <c:pt idx="4">
                  <c:v>beruftlich total zu versagen</c:v>
                </c:pt>
                <c:pt idx="5">
                  <c:v>vor Problemen mit Schule</c:v>
                </c:pt>
              </c:strCache>
            </c:strRef>
          </c:cat>
          <c:val>
            <c:numRef>
              <c:f>Лист1!$B$30:$B$35</c:f>
              <c:numCache>
                <c:formatCode>General</c:formatCode>
                <c:ptCount val="6"/>
                <c:pt idx="0">
                  <c:v>34</c:v>
                </c:pt>
                <c:pt idx="1">
                  <c:v>33</c:v>
                </c:pt>
                <c:pt idx="2">
                  <c:v>32</c:v>
                </c:pt>
                <c:pt idx="3">
                  <c:v>31</c:v>
                </c:pt>
                <c:pt idx="4">
                  <c:v>30</c:v>
                </c:pt>
                <c:pt idx="5">
                  <c:v>29</c:v>
                </c:pt>
              </c:numCache>
            </c:numRef>
          </c:val>
          <c:extLst>
            <c:ext xmlns:c16="http://schemas.microsoft.com/office/drawing/2014/chart" uri="{C3380CC4-5D6E-409C-BE32-E72D297353CC}">
              <c16:uniqueId val="{00000000-088A-474B-A6A0-C50D4362CD65}"/>
            </c:ext>
          </c:extLst>
        </c:ser>
        <c:dLbls>
          <c:showLegendKey val="0"/>
          <c:showVal val="0"/>
          <c:showCatName val="0"/>
          <c:showSerName val="0"/>
          <c:showPercent val="0"/>
          <c:showBubbleSize val="0"/>
        </c:dLbls>
        <c:gapWidth val="150"/>
        <c:shape val="cylinder"/>
        <c:axId val="249836808"/>
        <c:axId val="249853576"/>
        <c:axId val="0"/>
      </c:bar3DChart>
      <c:catAx>
        <c:axId val="249836808"/>
        <c:scaling>
          <c:orientation val="minMax"/>
        </c:scaling>
        <c:delete val="0"/>
        <c:axPos val="b"/>
        <c:numFmt formatCode="General" sourceLinked="0"/>
        <c:majorTickMark val="none"/>
        <c:minorTickMark val="none"/>
        <c:tickLblPos val="nextTo"/>
        <c:txPr>
          <a:bodyPr/>
          <a:lstStyle/>
          <a:p>
            <a:pPr>
              <a:defRPr>
                <a:latin typeface="Times New Roman" pitchFamily="18" charset="0"/>
                <a:cs typeface="Times New Roman" pitchFamily="18" charset="0"/>
              </a:defRPr>
            </a:pPr>
            <a:endParaRPr lang="ru-RU"/>
          </a:p>
        </c:txPr>
        <c:crossAx val="249853576"/>
        <c:crosses val="autoZero"/>
        <c:auto val="1"/>
        <c:lblAlgn val="ctr"/>
        <c:lblOffset val="100"/>
        <c:noMultiLvlLbl val="0"/>
      </c:catAx>
      <c:valAx>
        <c:axId val="249853576"/>
        <c:scaling>
          <c:orientation val="minMax"/>
        </c:scaling>
        <c:delete val="0"/>
        <c:axPos val="l"/>
        <c:majorGridlines/>
        <c:numFmt formatCode="General" sourceLinked="1"/>
        <c:majorTickMark val="out"/>
        <c:minorTickMark val="none"/>
        <c:tickLblPos val="nextTo"/>
        <c:crossAx val="24983680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D8ED0A3-E438-4E15-BC46-83CB3D53882D}" type="datetimeFigureOut">
              <a:rPr lang="ru-RU" smtClean="0"/>
              <a:t>01.02.2024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87880E-BDF6-45C4-90A1-9A82022BEA05}" type="slidenum">
              <a:rPr lang="ru-RU" smtClean="0"/>
              <a:t>‹#›</a:t>
            </a:fld>
            <a:endParaRPr lang="ru-RU"/>
          </a:p>
        </p:txBody>
      </p:sp>
    </p:spTree>
    <p:extLst>
      <p:ext uri="{BB962C8B-B14F-4D97-AF65-F5344CB8AC3E}">
        <p14:creationId xmlns:p14="http://schemas.microsoft.com/office/powerpoint/2010/main" val="1698991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D8ED0A3-E438-4E15-BC46-83CB3D53882D}" type="datetimeFigureOut">
              <a:rPr lang="ru-RU" smtClean="0"/>
              <a:t>01.02.2024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87880E-BDF6-45C4-90A1-9A82022BEA05}" type="slidenum">
              <a:rPr lang="ru-RU" smtClean="0"/>
              <a:t>‹#›</a:t>
            </a:fld>
            <a:endParaRPr lang="ru-RU"/>
          </a:p>
        </p:txBody>
      </p:sp>
    </p:spTree>
    <p:extLst>
      <p:ext uri="{BB962C8B-B14F-4D97-AF65-F5344CB8AC3E}">
        <p14:creationId xmlns:p14="http://schemas.microsoft.com/office/powerpoint/2010/main" val="419535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D8ED0A3-E438-4E15-BC46-83CB3D53882D}" type="datetimeFigureOut">
              <a:rPr lang="ru-RU" smtClean="0"/>
              <a:t>01.02.2024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87880E-BDF6-45C4-90A1-9A82022BEA05}" type="slidenum">
              <a:rPr lang="ru-RU" smtClean="0"/>
              <a:t>‹#›</a:t>
            </a:fld>
            <a:endParaRPr lang="ru-RU"/>
          </a:p>
        </p:txBody>
      </p:sp>
    </p:spTree>
    <p:extLst>
      <p:ext uri="{BB962C8B-B14F-4D97-AF65-F5344CB8AC3E}">
        <p14:creationId xmlns:p14="http://schemas.microsoft.com/office/powerpoint/2010/main" val="106611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D8ED0A3-E438-4E15-BC46-83CB3D53882D}" type="datetimeFigureOut">
              <a:rPr lang="ru-RU" smtClean="0"/>
              <a:t>01.02.2024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87880E-BDF6-45C4-90A1-9A82022BEA05}" type="slidenum">
              <a:rPr lang="ru-RU" smtClean="0"/>
              <a:t>‹#›</a:t>
            </a:fld>
            <a:endParaRPr lang="ru-RU"/>
          </a:p>
        </p:txBody>
      </p:sp>
    </p:spTree>
    <p:extLst>
      <p:ext uri="{BB962C8B-B14F-4D97-AF65-F5344CB8AC3E}">
        <p14:creationId xmlns:p14="http://schemas.microsoft.com/office/powerpoint/2010/main" val="1385481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D8ED0A3-E438-4E15-BC46-83CB3D53882D}" type="datetimeFigureOut">
              <a:rPr lang="ru-RU" smtClean="0"/>
              <a:t>01.02.2024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87880E-BDF6-45C4-90A1-9A82022BEA05}" type="slidenum">
              <a:rPr lang="ru-RU" smtClean="0"/>
              <a:t>‹#›</a:t>
            </a:fld>
            <a:endParaRPr lang="ru-RU"/>
          </a:p>
        </p:txBody>
      </p:sp>
    </p:spTree>
    <p:extLst>
      <p:ext uri="{BB962C8B-B14F-4D97-AF65-F5344CB8AC3E}">
        <p14:creationId xmlns:p14="http://schemas.microsoft.com/office/powerpoint/2010/main" val="1988663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D8ED0A3-E438-4E15-BC46-83CB3D53882D}" type="datetimeFigureOut">
              <a:rPr lang="ru-RU" smtClean="0"/>
              <a:t>01.02.2024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B87880E-BDF6-45C4-90A1-9A82022BEA05}" type="slidenum">
              <a:rPr lang="ru-RU" smtClean="0"/>
              <a:t>‹#›</a:t>
            </a:fld>
            <a:endParaRPr lang="ru-RU"/>
          </a:p>
        </p:txBody>
      </p:sp>
    </p:spTree>
    <p:extLst>
      <p:ext uri="{BB962C8B-B14F-4D97-AF65-F5344CB8AC3E}">
        <p14:creationId xmlns:p14="http://schemas.microsoft.com/office/powerpoint/2010/main" val="467392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D8ED0A3-E438-4E15-BC46-83CB3D53882D}" type="datetimeFigureOut">
              <a:rPr lang="ru-RU" smtClean="0"/>
              <a:t>01.02.2024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B87880E-BDF6-45C4-90A1-9A82022BEA05}" type="slidenum">
              <a:rPr lang="ru-RU" smtClean="0"/>
              <a:t>‹#›</a:t>
            </a:fld>
            <a:endParaRPr lang="ru-RU"/>
          </a:p>
        </p:txBody>
      </p:sp>
    </p:spTree>
    <p:extLst>
      <p:ext uri="{BB962C8B-B14F-4D97-AF65-F5344CB8AC3E}">
        <p14:creationId xmlns:p14="http://schemas.microsoft.com/office/powerpoint/2010/main" val="3733397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D8ED0A3-E438-4E15-BC46-83CB3D53882D}" type="datetimeFigureOut">
              <a:rPr lang="ru-RU" smtClean="0"/>
              <a:t>01.02.2024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B87880E-BDF6-45C4-90A1-9A82022BEA05}" type="slidenum">
              <a:rPr lang="ru-RU" smtClean="0"/>
              <a:t>‹#›</a:t>
            </a:fld>
            <a:endParaRPr lang="ru-RU"/>
          </a:p>
        </p:txBody>
      </p:sp>
    </p:spTree>
    <p:extLst>
      <p:ext uri="{BB962C8B-B14F-4D97-AF65-F5344CB8AC3E}">
        <p14:creationId xmlns:p14="http://schemas.microsoft.com/office/powerpoint/2010/main" val="1759634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D8ED0A3-E438-4E15-BC46-83CB3D53882D}" type="datetimeFigureOut">
              <a:rPr lang="ru-RU" smtClean="0"/>
              <a:t>01.02.2024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B87880E-BDF6-45C4-90A1-9A82022BEA05}" type="slidenum">
              <a:rPr lang="ru-RU" smtClean="0"/>
              <a:t>‹#›</a:t>
            </a:fld>
            <a:endParaRPr lang="ru-RU"/>
          </a:p>
        </p:txBody>
      </p:sp>
    </p:spTree>
    <p:extLst>
      <p:ext uri="{BB962C8B-B14F-4D97-AF65-F5344CB8AC3E}">
        <p14:creationId xmlns:p14="http://schemas.microsoft.com/office/powerpoint/2010/main" val="2238127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D8ED0A3-E438-4E15-BC46-83CB3D53882D}" type="datetimeFigureOut">
              <a:rPr lang="ru-RU" smtClean="0"/>
              <a:t>01.02.2024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B87880E-BDF6-45C4-90A1-9A82022BEA05}" type="slidenum">
              <a:rPr lang="ru-RU" smtClean="0"/>
              <a:t>‹#›</a:t>
            </a:fld>
            <a:endParaRPr lang="ru-RU"/>
          </a:p>
        </p:txBody>
      </p:sp>
    </p:spTree>
    <p:extLst>
      <p:ext uri="{BB962C8B-B14F-4D97-AF65-F5344CB8AC3E}">
        <p14:creationId xmlns:p14="http://schemas.microsoft.com/office/powerpoint/2010/main" val="3859477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D8ED0A3-E438-4E15-BC46-83CB3D53882D}" type="datetimeFigureOut">
              <a:rPr lang="ru-RU" smtClean="0"/>
              <a:t>01.02.2024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B87880E-BDF6-45C4-90A1-9A82022BEA05}" type="slidenum">
              <a:rPr lang="ru-RU" smtClean="0"/>
              <a:t>‹#›</a:t>
            </a:fld>
            <a:endParaRPr lang="ru-RU"/>
          </a:p>
        </p:txBody>
      </p:sp>
    </p:spTree>
    <p:extLst>
      <p:ext uri="{BB962C8B-B14F-4D97-AF65-F5344CB8AC3E}">
        <p14:creationId xmlns:p14="http://schemas.microsoft.com/office/powerpoint/2010/main" val="643821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8ED0A3-E438-4E15-BC46-83CB3D53882D}" type="datetimeFigureOut">
              <a:rPr lang="ru-RU" smtClean="0"/>
              <a:t>01.02.2024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87880E-BDF6-45C4-90A1-9A82022BEA05}" type="slidenum">
              <a:rPr lang="ru-RU" smtClean="0"/>
              <a:t>‹#›</a:t>
            </a:fld>
            <a:endParaRPr lang="ru-RU"/>
          </a:p>
        </p:txBody>
      </p:sp>
    </p:spTree>
    <p:extLst>
      <p:ext uri="{BB962C8B-B14F-4D97-AF65-F5344CB8AC3E}">
        <p14:creationId xmlns:p14="http://schemas.microsoft.com/office/powerpoint/2010/main" val="2940456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7114" y="759655"/>
            <a:ext cx="8496886" cy="2862322"/>
          </a:xfrm>
          <a:prstGeom prst="rect">
            <a:avLst/>
          </a:prstGeom>
        </p:spPr>
        <p:txBody>
          <a:bodyPr wrap="square">
            <a:spAutoFit/>
          </a:bodyPr>
          <a:lstStyle/>
          <a:p>
            <a:pPr>
              <a:lnSpc>
                <a:spcPct val="150000"/>
              </a:lnSpc>
              <a:spcAft>
                <a:spcPts val="0"/>
              </a:spcAft>
            </a:pPr>
            <a:r>
              <a:rPr lang="en-US" sz="1200" b="1" dirty="0" smtClean="0">
                <a:solidFill>
                  <a:schemeClr val="accent1">
                    <a:lumMod val="50000"/>
                  </a:schemeClr>
                </a:solidFill>
                <a:effectLst/>
                <a:latin typeface="Helvetica" panose="020B0604020202020204" pitchFamily="34" charset="0"/>
                <a:ea typeface="Times New Roman" panose="02020603050405020304" pitchFamily="18" charset="0"/>
              </a:rPr>
              <a:t> </a:t>
            </a:r>
            <a:r>
              <a:rPr lang="en-US" sz="2400" b="1" dirty="0" smtClean="0">
                <a:solidFill>
                  <a:schemeClr val="accent1">
                    <a:lumMod val="50000"/>
                  </a:schemeClr>
                </a:solidFill>
                <a:effectLst/>
                <a:latin typeface="Times New Roman" panose="02020603050405020304" pitchFamily="18" charset="0"/>
                <a:ea typeface="Times New Roman" panose="02020603050405020304" pitchFamily="18" charset="0"/>
              </a:rPr>
              <a:t>“</a:t>
            </a:r>
            <a:r>
              <a:rPr lang="en-US" sz="2400" b="1" dirty="0" err="1" smtClean="0">
                <a:solidFill>
                  <a:schemeClr val="accent1">
                    <a:lumMod val="50000"/>
                  </a:schemeClr>
                </a:solidFill>
                <a:effectLst/>
                <a:latin typeface="Times New Roman" panose="02020603050405020304" pitchFamily="18" charset="0"/>
                <a:ea typeface="Times New Roman" panose="02020603050405020304" pitchFamily="18" charset="0"/>
              </a:rPr>
              <a:t>Unsere</a:t>
            </a:r>
            <a:r>
              <a:rPr lang="en-US" sz="2400" b="1" dirty="0" smtClean="0">
                <a:solidFill>
                  <a:schemeClr val="accent1">
                    <a:lumMod val="50000"/>
                  </a:schemeClr>
                </a:solidFill>
                <a:effectLst/>
                <a:latin typeface="Times New Roman" panose="02020603050405020304" pitchFamily="18" charset="0"/>
                <a:ea typeface="Times New Roman" panose="02020603050405020304" pitchFamily="18" charset="0"/>
              </a:rPr>
              <a:t> </a:t>
            </a:r>
            <a:r>
              <a:rPr lang="en-US" sz="2400" b="1" dirty="0" err="1" smtClean="0">
                <a:solidFill>
                  <a:schemeClr val="accent1">
                    <a:lumMod val="50000"/>
                  </a:schemeClr>
                </a:solidFill>
                <a:effectLst/>
                <a:latin typeface="Times New Roman" panose="02020603050405020304" pitchFamily="18" charset="0"/>
                <a:ea typeface="Times New Roman" panose="02020603050405020304" pitchFamily="18" charset="0"/>
              </a:rPr>
              <a:t>Jugendliche</a:t>
            </a:r>
            <a:r>
              <a:rPr lang="en-US" sz="2400" b="1" dirty="0" smtClean="0">
                <a:solidFill>
                  <a:schemeClr val="accent1">
                    <a:lumMod val="50000"/>
                  </a:schemeClr>
                </a:solidFill>
                <a:effectLst/>
                <a:latin typeface="Times New Roman" panose="02020603050405020304" pitchFamily="18" charset="0"/>
                <a:ea typeface="Times New Roman" panose="02020603050405020304" pitchFamily="18" charset="0"/>
              </a:rPr>
              <a:t> </a:t>
            </a:r>
            <a:r>
              <a:rPr lang="en-US" sz="2400" b="1" dirty="0" err="1" smtClean="0">
                <a:solidFill>
                  <a:schemeClr val="accent1">
                    <a:lumMod val="50000"/>
                  </a:schemeClr>
                </a:solidFill>
                <a:effectLst/>
                <a:latin typeface="Times New Roman" panose="02020603050405020304" pitchFamily="18" charset="0"/>
                <a:ea typeface="Times New Roman" panose="02020603050405020304" pitchFamily="18" charset="0"/>
              </a:rPr>
              <a:t>liebt</a:t>
            </a:r>
            <a:r>
              <a:rPr lang="en-US" sz="2400" b="1" dirty="0" smtClean="0">
                <a:solidFill>
                  <a:schemeClr val="accent1">
                    <a:lumMod val="50000"/>
                  </a:schemeClr>
                </a:solidFill>
                <a:effectLst/>
                <a:latin typeface="Times New Roman" panose="02020603050405020304" pitchFamily="18" charset="0"/>
                <a:ea typeface="Times New Roman" panose="02020603050405020304" pitchFamily="18" charset="0"/>
              </a:rPr>
              <a:t> den  </a:t>
            </a:r>
            <a:r>
              <a:rPr lang="en-US" sz="2400" b="1" dirty="0" err="1" smtClean="0">
                <a:solidFill>
                  <a:schemeClr val="accent1">
                    <a:lumMod val="50000"/>
                  </a:schemeClr>
                </a:solidFill>
                <a:effectLst/>
                <a:latin typeface="Times New Roman" panose="02020603050405020304" pitchFamily="18" charset="0"/>
                <a:ea typeface="Times New Roman" panose="02020603050405020304" pitchFamily="18" charset="0"/>
              </a:rPr>
              <a:t>Luxus</a:t>
            </a:r>
            <a:r>
              <a:rPr lang="en-US" sz="2400" b="1" dirty="0" smtClean="0">
                <a:solidFill>
                  <a:schemeClr val="accent1">
                    <a:lumMod val="50000"/>
                  </a:schemeClr>
                </a:solidFill>
                <a:effectLst/>
                <a:latin typeface="Times New Roman" panose="02020603050405020304" pitchFamily="18" charset="0"/>
                <a:ea typeface="Times New Roman" panose="02020603050405020304" pitchFamily="18" charset="0"/>
              </a:rPr>
              <a:t>, hat  </a:t>
            </a:r>
            <a:r>
              <a:rPr lang="en-US" sz="2400" b="1" dirty="0" err="1" smtClean="0">
                <a:solidFill>
                  <a:schemeClr val="accent1">
                    <a:lumMod val="50000"/>
                  </a:schemeClr>
                </a:solidFill>
                <a:effectLst/>
                <a:latin typeface="Times New Roman" panose="02020603050405020304" pitchFamily="18" charset="0"/>
                <a:ea typeface="Times New Roman" panose="02020603050405020304" pitchFamily="18" charset="0"/>
              </a:rPr>
              <a:t>schlechte</a:t>
            </a:r>
            <a:r>
              <a:rPr lang="en-US" sz="2400" b="1" dirty="0" smtClean="0">
                <a:solidFill>
                  <a:schemeClr val="accent1">
                    <a:lumMod val="50000"/>
                  </a:schemeClr>
                </a:solidFill>
                <a:effectLst/>
                <a:latin typeface="Times New Roman" panose="02020603050405020304" pitchFamily="18" charset="0"/>
                <a:ea typeface="Times New Roman" panose="02020603050405020304" pitchFamily="18" charset="0"/>
              </a:rPr>
              <a:t> </a:t>
            </a:r>
            <a:r>
              <a:rPr lang="en-US" sz="2400" b="1" dirty="0" err="1" smtClean="0">
                <a:solidFill>
                  <a:schemeClr val="accent1">
                    <a:lumMod val="50000"/>
                  </a:schemeClr>
                </a:solidFill>
                <a:effectLst/>
                <a:latin typeface="Times New Roman" panose="02020603050405020304" pitchFamily="18" charset="0"/>
                <a:ea typeface="Times New Roman" panose="02020603050405020304" pitchFamily="18" charset="0"/>
              </a:rPr>
              <a:t>Manieren</a:t>
            </a:r>
            <a:r>
              <a:rPr lang="en-US" sz="2400" b="1" dirty="0" smtClean="0">
                <a:solidFill>
                  <a:schemeClr val="accent1">
                    <a:lumMod val="50000"/>
                  </a:schemeClr>
                </a:solidFill>
                <a:effectLst/>
                <a:latin typeface="Times New Roman" panose="02020603050405020304" pitchFamily="18" charset="0"/>
                <a:ea typeface="Times New Roman" panose="02020603050405020304" pitchFamily="18" charset="0"/>
              </a:rPr>
              <a:t>,  hat </a:t>
            </a:r>
            <a:r>
              <a:rPr lang="en-US" sz="2400" b="1" dirty="0" err="1" smtClean="0">
                <a:solidFill>
                  <a:schemeClr val="accent1">
                    <a:lumMod val="50000"/>
                  </a:schemeClr>
                </a:solidFill>
                <a:effectLst/>
                <a:latin typeface="Times New Roman" panose="02020603050405020304" pitchFamily="18" charset="0"/>
                <a:ea typeface="Times New Roman" panose="02020603050405020304" pitchFamily="18" charset="0"/>
              </a:rPr>
              <a:t>uberhaupt</a:t>
            </a:r>
            <a:r>
              <a:rPr lang="en-US" sz="2400" b="1" dirty="0" smtClean="0">
                <a:solidFill>
                  <a:schemeClr val="accent1">
                    <a:lumMod val="50000"/>
                  </a:schemeClr>
                </a:solidFill>
                <a:effectLst/>
                <a:latin typeface="Times New Roman" panose="02020603050405020304" pitchFamily="18" charset="0"/>
                <a:ea typeface="Times New Roman" panose="02020603050405020304" pitchFamily="18" charset="0"/>
              </a:rPr>
              <a:t> </a:t>
            </a:r>
            <a:r>
              <a:rPr lang="en-US" sz="2400" b="1" dirty="0" err="1" smtClean="0">
                <a:solidFill>
                  <a:schemeClr val="accent1">
                    <a:lumMod val="50000"/>
                  </a:schemeClr>
                </a:solidFill>
                <a:effectLst/>
                <a:latin typeface="Times New Roman" panose="02020603050405020304" pitchFamily="18" charset="0"/>
                <a:ea typeface="Times New Roman" panose="02020603050405020304" pitchFamily="18" charset="0"/>
              </a:rPr>
              <a:t>keinen</a:t>
            </a:r>
            <a:r>
              <a:rPr lang="en-US" sz="2400" b="1" dirty="0" smtClean="0">
                <a:solidFill>
                  <a:schemeClr val="accent1">
                    <a:lumMod val="50000"/>
                  </a:schemeClr>
                </a:solidFill>
                <a:effectLst/>
                <a:latin typeface="Times New Roman" panose="02020603050405020304" pitchFamily="18" charset="0"/>
                <a:ea typeface="Times New Roman" panose="02020603050405020304" pitchFamily="18" charset="0"/>
              </a:rPr>
              <a:t> </a:t>
            </a:r>
            <a:r>
              <a:rPr lang="en-US" sz="2400" b="1" dirty="0" err="1" smtClean="0">
                <a:solidFill>
                  <a:schemeClr val="accent1">
                    <a:lumMod val="50000"/>
                  </a:schemeClr>
                </a:solidFill>
                <a:effectLst/>
                <a:latin typeface="Times New Roman" panose="02020603050405020304" pitchFamily="18" charset="0"/>
                <a:ea typeface="Times New Roman" panose="02020603050405020304" pitchFamily="18" charset="0"/>
              </a:rPr>
              <a:t>Respekt</a:t>
            </a:r>
            <a:r>
              <a:rPr lang="en-US" sz="2400" b="1" dirty="0" smtClean="0">
                <a:solidFill>
                  <a:schemeClr val="accent1">
                    <a:lumMod val="50000"/>
                  </a:schemeClr>
                </a:solidFill>
                <a:effectLst/>
                <a:latin typeface="Times New Roman" panose="02020603050405020304" pitchFamily="18" charset="0"/>
                <a:ea typeface="Times New Roman" panose="02020603050405020304" pitchFamily="18" charset="0"/>
              </a:rPr>
              <a:t> von </a:t>
            </a:r>
            <a:r>
              <a:rPr lang="en-US" sz="2400" b="1" dirty="0" err="1" smtClean="0">
                <a:solidFill>
                  <a:schemeClr val="accent1">
                    <a:lumMod val="50000"/>
                  </a:schemeClr>
                </a:solidFill>
                <a:effectLst/>
                <a:latin typeface="Times New Roman" panose="02020603050405020304" pitchFamily="18" charset="0"/>
                <a:ea typeface="Times New Roman" panose="02020603050405020304" pitchFamily="18" charset="0"/>
              </a:rPr>
              <a:t>dem</a:t>
            </a:r>
            <a:r>
              <a:rPr lang="en-US" sz="2400" b="1" dirty="0" smtClean="0">
                <a:solidFill>
                  <a:schemeClr val="accent1">
                    <a:lumMod val="50000"/>
                  </a:schemeClr>
                </a:solidFill>
                <a:effectLst/>
                <a:latin typeface="Times New Roman" panose="02020603050405020304" pitchFamily="18" charset="0"/>
                <a:ea typeface="Times New Roman" panose="02020603050405020304" pitchFamily="18" charset="0"/>
              </a:rPr>
              <a:t> Alter..“</a:t>
            </a:r>
            <a:r>
              <a:rPr lang="ru-RU" sz="2400" b="1" dirty="0" smtClean="0">
                <a:solidFill>
                  <a:schemeClr val="accent1">
                    <a:lumMod val="50000"/>
                  </a:schemeClr>
                </a:solidFill>
                <a:effectLst/>
                <a:latin typeface="Times New Roman" panose="02020603050405020304" pitchFamily="18" charset="0"/>
                <a:ea typeface="Times New Roman" panose="02020603050405020304" pitchFamily="18" charset="0"/>
              </a:rPr>
              <a:t> </a:t>
            </a:r>
            <a:r>
              <a:rPr lang="en-US" sz="2400" b="1" dirty="0" smtClean="0">
                <a:solidFill>
                  <a:schemeClr val="accent1">
                    <a:lumMod val="50000"/>
                  </a:schemeClr>
                </a:solidFill>
                <a:effectLst/>
                <a:latin typeface="Times New Roman" panose="02020603050405020304" pitchFamily="18" charset="0"/>
                <a:ea typeface="Times New Roman" panose="02020603050405020304" pitchFamily="18" charset="0"/>
              </a:rPr>
              <a:t>(</a:t>
            </a:r>
            <a:r>
              <a:rPr lang="en-US" sz="2400" b="1" dirty="0" err="1" smtClean="0">
                <a:solidFill>
                  <a:schemeClr val="accent1">
                    <a:lumMod val="50000"/>
                  </a:schemeClr>
                </a:solidFill>
                <a:effectLst/>
                <a:latin typeface="Times New Roman" panose="02020603050405020304" pitchFamily="18" charset="0"/>
                <a:ea typeface="Times New Roman" panose="02020603050405020304" pitchFamily="18" charset="0"/>
              </a:rPr>
              <a:t>Sokrat</a:t>
            </a:r>
            <a:r>
              <a:rPr lang="en-US" sz="2400" b="1" dirty="0" smtClean="0">
                <a:solidFill>
                  <a:schemeClr val="accent1">
                    <a:lumMod val="50000"/>
                  </a:schemeClr>
                </a:solidFill>
                <a:effectLst/>
                <a:latin typeface="Times New Roman" panose="02020603050405020304" pitchFamily="18" charset="0"/>
                <a:ea typeface="Times New Roman" panose="02020603050405020304" pitchFamily="18" charset="0"/>
              </a:rPr>
              <a:t>)</a:t>
            </a:r>
            <a:endParaRPr lang="ru-RU" sz="2400" b="1" dirty="0" smtClean="0">
              <a:solidFill>
                <a:schemeClr val="accent1">
                  <a:lumMod val="50000"/>
                </a:schemeClr>
              </a:solidFill>
              <a:effectLst/>
              <a:latin typeface="Times New Roman" panose="02020603050405020304" pitchFamily="18" charset="0"/>
              <a:ea typeface="Times New Roman" panose="02020603050405020304" pitchFamily="18" charset="0"/>
            </a:endParaRPr>
          </a:p>
          <a:p>
            <a:pPr>
              <a:lnSpc>
                <a:spcPct val="150000"/>
              </a:lnSpc>
              <a:spcAft>
                <a:spcPts val="0"/>
              </a:spcAft>
            </a:pPr>
            <a:endParaRPr lang="ru-RU" sz="2400" dirty="0">
              <a:solidFill>
                <a:schemeClr val="accent1">
                  <a:lumMod val="50000"/>
                </a:schemeClr>
              </a:solidFill>
              <a:latin typeface="Times New Roman" panose="02020603050405020304" pitchFamily="18" charset="0"/>
              <a:ea typeface="Times New Roman" panose="02020603050405020304" pitchFamily="18" charset="0"/>
            </a:endParaRPr>
          </a:p>
          <a:p>
            <a:pPr>
              <a:lnSpc>
                <a:spcPct val="150000"/>
              </a:lnSpc>
            </a:pPr>
            <a:r>
              <a:rPr lang="en-US" sz="2400" dirty="0">
                <a:solidFill>
                  <a:schemeClr val="accent1">
                    <a:lumMod val="50000"/>
                  </a:schemeClr>
                </a:solidFill>
              </a:rPr>
              <a:t>Sind </a:t>
            </a:r>
            <a:r>
              <a:rPr lang="en-US" sz="2400" dirty="0" err="1">
                <a:solidFill>
                  <a:schemeClr val="accent1">
                    <a:lumMod val="50000"/>
                  </a:schemeClr>
                </a:solidFill>
              </a:rPr>
              <a:t>diese</a:t>
            </a:r>
            <a:r>
              <a:rPr lang="en-US" sz="2400" dirty="0">
                <a:solidFill>
                  <a:schemeClr val="accent1">
                    <a:lumMod val="50000"/>
                  </a:schemeClr>
                </a:solidFill>
              </a:rPr>
              <a:t> </a:t>
            </a:r>
            <a:r>
              <a:rPr lang="en-US" sz="2400" dirty="0" err="1">
                <a:solidFill>
                  <a:schemeClr val="accent1">
                    <a:lumMod val="50000"/>
                  </a:schemeClr>
                </a:solidFill>
              </a:rPr>
              <a:t>Worter</a:t>
            </a:r>
            <a:r>
              <a:rPr lang="en-US" sz="2400" dirty="0">
                <a:solidFill>
                  <a:schemeClr val="accent1">
                    <a:lumMod val="50000"/>
                  </a:schemeClr>
                </a:solidFill>
              </a:rPr>
              <a:t> </a:t>
            </a:r>
            <a:r>
              <a:rPr lang="en-US" sz="2400" dirty="0" err="1">
                <a:solidFill>
                  <a:schemeClr val="accent1">
                    <a:lumMod val="50000"/>
                  </a:schemeClr>
                </a:solidFill>
              </a:rPr>
              <a:t>heute</a:t>
            </a:r>
            <a:r>
              <a:rPr lang="en-US" sz="2400" dirty="0">
                <a:solidFill>
                  <a:schemeClr val="accent1">
                    <a:lumMod val="50000"/>
                  </a:schemeClr>
                </a:solidFill>
              </a:rPr>
              <a:t> </a:t>
            </a:r>
            <a:r>
              <a:rPr lang="en-US" sz="2400" dirty="0" err="1">
                <a:solidFill>
                  <a:schemeClr val="accent1">
                    <a:lumMod val="50000"/>
                  </a:schemeClr>
                </a:solidFill>
              </a:rPr>
              <a:t>aktuell</a:t>
            </a:r>
            <a:r>
              <a:rPr lang="en-US" sz="2400" dirty="0">
                <a:solidFill>
                  <a:schemeClr val="accent1">
                    <a:lumMod val="50000"/>
                  </a:schemeClr>
                </a:solidFill>
              </a:rPr>
              <a:t>?</a:t>
            </a:r>
            <a:endParaRPr lang="ru-RU" sz="2400" dirty="0">
              <a:solidFill>
                <a:schemeClr val="accent1">
                  <a:lumMod val="50000"/>
                </a:schemeClr>
              </a:solidFill>
            </a:endParaRPr>
          </a:p>
          <a:p>
            <a:pPr>
              <a:lnSpc>
                <a:spcPct val="150000"/>
              </a:lnSpc>
              <a:spcAft>
                <a:spcPts val="0"/>
              </a:spcAft>
            </a:pPr>
            <a:endParaRPr lang="ru-RU" sz="2400" dirty="0">
              <a:solidFill>
                <a:schemeClr val="accent1">
                  <a:lumMod val="50000"/>
                </a:schemeClr>
              </a:solidFill>
              <a:effectLst/>
              <a:latin typeface="Times New Roman" panose="02020603050405020304" pitchFamily="18" charset="0"/>
              <a:ea typeface="Times New Roman" panose="02020603050405020304" pitchFamily="18" charset="0"/>
            </a:endParaRPr>
          </a:p>
        </p:txBody>
      </p:sp>
      <p:pic>
        <p:nvPicPr>
          <p:cNvPr id="6146" name="Picture 2" descr="https://interesnyefakty.org/wp-content/uploads/portret-sokra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4402" y="1976974"/>
            <a:ext cx="3671870" cy="4677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814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2555" y="4385187"/>
            <a:ext cx="10461522" cy="1938992"/>
          </a:xfrm>
          <a:prstGeom prst="rect">
            <a:avLst/>
          </a:prstGeom>
          <a:noFill/>
        </p:spPr>
        <p:txBody>
          <a:bodyPr wrap="square" rtlCol="0">
            <a:spAutoFit/>
          </a:bodyPr>
          <a:lstStyle/>
          <a:p>
            <a:pPr algn="ctr"/>
            <a:r>
              <a:rPr lang="ru-RU" sz="2400" dirty="0" smtClean="0"/>
              <a:t>Автор: </a:t>
            </a:r>
            <a:r>
              <a:rPr lang="ru-RU" sz="2400" dirty="0" err="1" smtClean="0"/>
              <a:t>Заварина</a:t>
            </a:r>
            <a:r>
              <a:rPr lang="ru-RU" sz="2400" dirty="0" smtClean="0"/>
              <a:t> Н.В., учитель немецкого языка, </a:t>
            </a:r>
          </a:p>
          <a:p>
            <a:pPr algn="ctr"/>
            <a:r>
              <a:rPr lang="ru-RU" sz="2400" dirty="0" smtClean="0"/>
              <a:t>МОУ </a:t>
            </a:r>
            <a:r>
              <a:rPr lang="ru-RU" sz="2400" dirty="0" err="1" smtClean="0"/>
              <a:t>Любимская</a:t>
            </a:r>
            <a:r>
              <a:rPr lang="ru-RU" sz="2400" dirty="0" smtClean="0"/>
              <a:t> ООШ им. </a:t>
            </a:r>
            <a:r>
              <a:rPr lang="ru-RU" sz="2400" dirty="0" err="1" smtClean="0"/>
              <a:t>В.Ю.Орлова</a:t>
            </a:r>
            <a:endParaRPr lang="ru-RU" sz="2400" dirty="0" smtClean="0"/>
          </a:p>
          <a:p>
            <a:endParaRPr lang="ru-RU" dirty="0"/>
          </a:p>
          <a:p>
            <a:endParaRPr lang="ru-RU" dirty="0" smtClean="0"/>
          </a:p>
          <a:p>
            <a:endParaRPr lang="ru-RU" dirty="0"/>
          </a:p>
          <a:p>
            <a:pPr algn="ctr"/>
            <a:r>
              <a:rPr lang="ru-RU" dirty="0" smtClean="0"/>
              <a:t>2023 г</a:t>
            </a:r>
            <a:endParaRPr lang="ru-RU" dirty="0"/>
          </a:p>
        </p:txBody>
      </p:sp>
    </p:spTree>
    <p:extLst>
      <p:ext uri="{BB962C8B-B14F-4D97-AF65-F5344CB8AC3E}">
        <p14:creationId xmlns:p14="http://schemas.microsoft.com/office/powerpoint/2010/main" val="4029140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45588" y="633046"/>
            <a:ext cx="8241588" cy="954107"/>
          </a:xfrm>
          <a:prstGeom prst="rect">
            <a:avLst/>
          </a:prstGeom>
        </p:spPr>
        <p:txBody>
          <a:bodyPr wrap="square">
            <a:spAutoFit/>
          </a:bodyPr>
          <a:lstStyle/>
          <a:p>
            <a:r>
              <a:rPr lang="en-US" sz="2800" b="1" dirty="0" smtClean="0"/>
              <a:t>«Die </a:t>
            </a:r>
            <a:r>
              <a:rPr lang="en-US" sz="2800" b="1" dirty="0" err="1" smtClean="0"/>
              <a:t>heutigen</a:t>
            </a:r>
            <a:r>
              <a:rPr lang="en-US" sz="2800" b="1" dirty="0" smtClean="0"/>
              <a:t> </a:t>
            </a:r>
            <a:r>
              <a:rPr lang="en-US" sz="2800" b="1" dirty="0" err="1" smtClean="0"/>
              <a:t>Jugendlichen</a:t>
            </a:r>
            <a:r>
              <a:rPr lang="en-US" sz="2800" b="1" dirty="0" smtClean="0"/>
              <a:t>. </a:t>
            </a:r>
            <a:r>
              <a:rPr lang="en-US" sz="2800" b="1" dirty="0" err="1" smtClean="0"/>
              <a:t>Welche</a:t>
            </a:r>
            <a:r>
              <a:rPr lang="en-US" sz="2800" b="1" dirty="0" smtClean="0"/>
              <a:t> </a:t>
            </a:r>
            <a:r>
              <a:rPr lang="en-US" sz="2800" b="1" dirty="0" err="1" smtClean="0"/>
              <a:t>Probleme</a:t>
            </a:r>
            <a:r>
              <a:rPr lang="en-US" sz="2800" b="1" dirty="0" smtClean="0"/>
              <a:t> </a:t>
            </a:r>
            <a:r>
              <a:rPr lang="en-US" sz="2800" b="1" dirty="0" err="1" smtClean="0"/>
              <a:t>haben</a:t>
            </a:r>
            <a:r>
              <a:rPr lang="en-US" sz="2800" b="1" dirty="0" smtClean="0"/>
              <a:t> </a:t>
            </a:r>
            <a:r>
              <a:rPr lang="en-US" sz="2800" b="1" dirty="0" err="1" smtClean="0"/>
              <a:t>sie</a:t>
            </a:r>
            <a:r>
              <a:rPr lang="en-US" sz="2800" b="1" dirty="0" smtClean="0"/>
              <a:t>?» </a:t>
            </a:r>
            <a:endParaRPr lang="ru-RU" sz="2800" b="1" dirty="0"/>
          </a:p>
        </p:txBody>
      </p:sp>
      <p:pic>
        <p:nvPicPr>
          <p:cNvPr id="4" name="Picture 2" descr="https://ds05.infourok.ru/uploads/ex/09b4/0011f78b-30324d8a/1/img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520" y="1587153"/>
            <a:ext cx="8731338" cy="5254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543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24000" y="285750"/>
            <a:ext cx="9144000" cy="6572250"/>
          </a:xfrm>
        </p:spPr>
        <p:txBody>
          <a:bodyPr>
            <a:normAutofit lnSpcReduction="10000"/>
          </a:bodyPr>
          <a:lstStyle/>
          <a:p>
            <a:pPr marL="274320" indent="-274320">
              <a:buClr>
                <a:schemeClr val="accent3"/>
              </a:buClr>
              <a:buNone/>
              <a:defRPr/>
            </a:pPr>
            <a:r>
              <a:rPr lang="de-DE" b="1" dirty="0"/>
              <a:t>Abhauen von Zuhause               kein Taschengeld</a:t>
            </a:r>
            <a:endParaRPr lang="ru-RU" b="1" dirty="0"/>
          </a:p>
          <a:p>
            <a:pPr marL="274320" indent="-274320">
              <a:buClr>
                <a:schemeClr val="accent3"/>
              </a:buClr>
              <a:buNone/>
              <a:defRPr/>
            </a:pPr>
            <a:endParaRPr lang="de-DE" b="1" dirty="0"/>
          </a:p>
          <a:p>
            <a:pPr marL="274320" indent="-274320">
              <a:buClr>
                <a:schemeClr val="accent3"/>
              </a:buClr>
              <a:buNone/>
              <a:defRPr/>
            </a:pPr>
            <a:r>
              <a:rPr lang="de-DE" b="1" dirty="0"/>
              <a:t>Probleme mit den Eltern  </a:t>
            </a:r>
          </a:p>
          <a:p>
            <a:pPr marL="274320" indent="-274320">
              <a:buClr>
                <a:schemeClr val="accent3"/>
              </a:buClr>
              <a:buNone/>
              <a:defRPr/>
            </a:pPr>
            <a:r>
              <a:rPr lang="de-DE" b="1" dirty="0"/>
              <a:t>und Erwachsene</a:t>
            </a:r>
            <a:endParaRPr lang="ru-RU" b="1" dirty="0"/>
          </a:p>
          <a:p>
            <a:pPr marL="274320" indent="-274320">
              <a:buClr>
                <a:schemeClr val="accent3"/>
              </a:buClr>
              <a:buNone/>
              <a:defRPr/>
            </a:pPr>
            <a:endParaRPr lang="de-DE" b="1" dirty="0"/>
          </a:p>
          <a:p>
            <a:pPr marL="274320" indent="-274320">
              <a:buClr>
                <a:schemeClr val="accent3"/>
              </a:buClr>
              <a:buNone/>
              <a:defRPr/>
            </a:pPr>
            <a:r>
              <a:rPr lang="de-DE" b="1" dirty="0"/>
              <a:t>Stress in der Schule </a:t>
            </a:r>
          </a:p>
          <a:p>
            <a:pPr marL="274320" indent="-274320">
              <a:buClr>
                <a:schemeClr val="accent3"/>
              </a:buClr>
              <a:buNone/>
              <a:defRPr/>
            </a:pPr>
            <a:r>
              <a:rPr lang="de-DE" b="1" dirty="0"/>
              <a:t>(Probleme mit Lehren, </a:t>
            </a:r>
          </a:p>
          <a:p>
            <a:pPr marL="274320" indent="-274320">
              <a:buClr>
                <a:schemeClr val="accent3"/>
              </a:buClr>
              <a:buNone/>
              <a:defRPr/>
            </a:pPr>
            <a:r>
              <a:rPr lang="de-DE" b="1" dirty="0"/>
              <a:t>mit Noten)</a:t>
            </a:r>
            <a:endParaRPr lang="ru-RU" b="1" dirty="0"/>
          </a:p>
          <a:p>
            <a:pPr marL="274320" indent="-274320">
              <a:buClr>
                <a:schemeClr val="accent3"/>
              </a:buClr>
              <a:buNone/>
              <a:defRPr/>
            </a:pPr>
            <a:endParaRPr lang="de-DE" b="1" dirty="0"/>
          </a:p>
          <a:p>
            <a:pPr marL="274320" indent="-274320">
              <a:buClr>
                <a:schemeClr val="accent3"/>
              </a:buClr>
              <a:buNone/>
              <a:defRPr/>
            </a:pPr>
            <a:r>
              <a:rPr lang="de-DE" b="1" dirty="0"/>
              <a:t>Rauchen, Alkohol, Drogen</a:t>
            </a:r>
            <a:endParaRPr lang="ru-RU" b="1" dirty="0"/>
          </a:p>
          <a:p>
            <a:pPr marL="274320" indent="-274320">
              <a:buClr>
                <a:schemeClr val="accent3"/>
              </a:buClr>
              <a:buFont typeface="Wingdings 2"/>
              <a:buChar char=""/>
              <a:defRPr/>
            </a:pPr>
            <a:endParaRPr lang="de-DE" b="1" dirty="0"/>
          </a:p>
          <a:p>
            <a:pPr marL="0" indent="0">
              <a:buClr>
                <a:schemeClr val="accent3"/>
              </a:buClr>
              <a:buNone/>
              <a:defRPr/>
            </a:pPr>
            <a:r>
              <a:rPr lang="de-DE" b="1" dirty="0"/>
              <a:t>Liebeskummer</a:t>
            </a:r>
            <a:endParaRPr lang="ru-RU" b="1" dirty="0"/>
          </a:p>
          <a:p>
            <a:pPr marL="274320" indent="-274320">
              <a:buClr>
                <a:schemeClr val="accent3"/>
              </a:buClr>
              <a:buNone/>
              <a:defRPr/>
            </a:pPr>
            <a:r>
              <a:rPr lang="de-DE" b="1" dirty="0"/>
              <a:t>                                               Probleme mit den Freunden</a:t>
            </a:r>
            <a:endParaRPr lang="ru-RU" b="1" dirty="0"/>
          </a:p>
          <a:p>
            <a:pPr marL="274320" indent="-274320">
              <a:buClr>
                <a:schemeClr val="accent3"/>
              </a:buClr>
              <a:buFont typeface="Wingdings 2"/>
              <a:buChar char=""/>
              <a:defRPr/>
            </a:pPr>
            <a:endParaRPr lang="ru-RU" dirty="0"/>
          </a:p>
        </p:txBody>
      </p:sp>
      <p:sp>
        <p:nvSpPr>
          <p:cNvPr id="4" name="Овал 3"/>
          <p:cNvSpPr/>
          <p:nvPr/>
        </p:nvSpPr>
        <p:spPr>
          <a:xfrm>
            <a:off x="6096000" y="1571626"/>
            <a:ext cx="4572000" cy="2786063"/>
          </a:xfrm>
          <a:prstGeom prst="ellipse">
            <a:avLst/>
          </a:prstGeom>
          <a:solidFill>
            <a:schemeClr val="accent3">
              <a:lumMod val="50000"/>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4000" b="1" dirty="0">
                <a:solidFill>
                  <a:srgbClr val="211022"/>
                </a:solidFill>
              </a:rPr>
              <a:t>Probleme der Jugendliche</a:t>
            </a:r>
            <a:endParaRPr lang="ru-RU" sz="4000" b="1" dirty="0">
              <a:solidFill>
                <a:srgbClr val="211022"/>
              </a:solidFill>
            </a:endParaRPr>
          </a:p>
        </p:txBody>
      </p:sp>
      <p:cxnSp>
        <p:nvCxnSpPr>
          <p:cNvPr id="6" name="Прямая со стрелкой 5"/>
          <p:cNvCxnSpPr/>
          <p:nvPr/>
        </p:nvCxnSpPr>
        <p:spPr>
          <a:xfrm rot="10800000">
            <a:off x="8382000" y="857250"/>
            <a:ext cx="857250" cy="642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rot="10800000">
            <a:off x="5595939" y="428626"/>
            <a:ext cx="2357437" cy="1000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rot="10800000">
            <a:off x="5738814" y="1285876"/>
            <a:ext cx="1214437" cy="428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rot="10800000">
            <a:off x="4667250" y="2428875"/>
            <a:ext cx="14287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rot="10800000" flipV="1">
            <a:off x="5095875" y="3929064"/>
            <a:ext cx="1428750" cy="428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rot="10800000" flipV="1">
            <a:off x="5310189" y="4500563"/>
            <a:ext cx="2143125" cy="10715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rot="5400000">
            <a:off x="8025607" y="4785520"/>
            <a:ext cx="1069975" cy="500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74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9994" y="889844"/>
            <a:ext cx="9594166" cy="5632311"/>
          </a:xfrm>
          <a:prstGeom prst="rect">
            <a:avLst/>
          </a:prstGeom>
        </p:spPr>
        <p:txBody>
          <a:bodyPr wrap="square">
            <a:spAutoFit/>
          </a:bodyPr>
          <a:lstStyle/>
          <a:p>
            <a:pPr>
              <a:lnSpc>
                <a:spcPct val="150000"/>
              </a:lnSpc>
            </a:pP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Die</a:t>
            </a:r>
            <a:r>
              <a:rPr lang="ru-RU"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Jugendlichen</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haben</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keine</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geschlossene</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Weltanschauung.</a:t>
            </a:r>
            <a:endParaRPr lang="ru-RU"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Die</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Jugendlichen</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suchen</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nach</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dem</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Sinn des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Lebens</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Viele</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wollen</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von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Erwachsenen</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akzeptiert</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werden</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Sie</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suchen</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nach</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einem</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Ferinarbeit</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5</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Viele</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interessieren</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sich</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nicht</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für</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Politik</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6</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Die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Jugendlichen</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sind</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Gruppen</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zersplittert</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Manche</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sind</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Einzelgänger</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8</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Viele</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haben</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Probleme</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zu</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Hause</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und in der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Schule</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9</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Einige</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haben</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Liebeskummer</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Sie</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leiden</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unter</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Gewalt</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133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48640" y="3244334"/>
            <a:ext cx="11254154" cy="3354765"/>
          </a:xfrm>
          <a:prstGeom prst="rect">
            <a:avLst/>
          </a:prstGeom>
        </p:spPr>
        <p:txBody>
          <a:bodyPr wrap="square">
            <a:spAutoFit/>
          </a:bodyPr>
          <a:lstStyle/>
          <a:p>
            <a:endParaRPr lang="en-US" b="1" dirty="0" smtClean="0">
              <a:solidFill>
                <a:srgbClr val="000000"/>
              </a:solidFill>
              <a:effectLst/>
              <a:latin typeface="Verdana" panose="020B0604030504040204" pitchFamily="34" charset="0"/>
              <a:ea typeface="Times New Roman" panose="02020603050405020304" pitchFamily="18" charset="0"/>
            </a:endParaRPr>
          </a:p>
          <a:p>
            <a:r>
              <a:rPr lang="en-US" b="1" dirty="0" err="1">
                <a:solidFill>
                  <a:srgbClr val="000000"/>
                </a:solidFill>
                <a:latin typeface="Verdana" panose="020B0604030504040204" pitchFamily="34" charset="0"/>
                <a:ea typeface="Times New Roman" panose="02020603050405020304" pitchFamily="18" charset="0"/>
              </a:rPr>
              <a:t>Z</a:t>
            </a:r>
            <a:r>
              <a:rPr lang="en-US" b="1" dirty="0" err="1" smtClean="0">
                <a:solidFill>
                  <a:srgbClr val="000000"/>
                </a:solidFill>
                <a:effectLst/>
                <a:latin typeface="Verdana" panose="020B0604030504040204" pitchFamily="34" charset="0"/>
                <a:ea typeface="Times New Roman" panose="02020603050405020304" pitchFamily="18" charset="0"/>
              </a:rPr>
              <a:t>u</a:t>
            </a:r>
            <a:r>
              <a:rPr lang="en-US" b="1" dirty="0" smtClean="0">
                <a:solidFill>
                  <a:srgbClr val="000000"/>
                </a:solidFill>
                <a:effectLst/>
                <a:latin typeface="Verdana" panose="020B0604030504040204" pitchFamily="34" charset="0"/>
                <a:ea typeface="Times New Roman" panose="02020603050405020304" pitchFamily="18" charset="0"/>
              </a:rPr>
              <a:t> </a:t>
            </a:r>
            <a:r>
              <a:rPr lang="en-US" b="1" dirty="0" err="1" smtClean="0">
                <a:solidFill>
                  <a:srgbClr val="000000"/>
                </a:solidFill>
                <a:effectLst/>
                <a:latin typeface="Verdana" panose="020B0604030504040204" pitchFamily="34" charset="0"/>
                <a:ea typeface="Times New Roman" panose="02020603050405020304" pitchFamily="18" charset="0"/>
              </a:rPr>
              <a:t>Hause</a:t>
            </a:r>
            <a:r>
              <a:rPr lang="en-US" b="1" dirty="0" smtClean="0">
                <a:solidFill>
                  <a:srgbClr val="000000"/>
                </a:solidFill>
                <a:effectLst/>
                <a:latin typeface="Verdana" panose="020B0604030504040204" pitchFamily="34" charset="0"/>
                <a:ea typeface="Times New Roman" panose="02020603050405020304" pitchFamily="18" charset="0"/>
              </a:rPr>
              <a:t>                                                                                            auf der </a:t>
            </a:r>
            <a:r>
              <a:rPr lang="en-US" b="1" dirty="0" err="1" smtClean="0">
                <a:solidFill>
                  <a:srgbClr val="000000"/>
                </a:solidFill>
                <a:effectLst/>
                <a:latin typeface="Verdana" panose="020B0604030504040204" pitchFamily="34" charset="0"/>
                <a:ea typeface="Times New Roman" panose="02020603050405020304" pitchFamily="18" charset="0"/>
              </a:rPr>
              <a:t>Strasse</a:t>
            </a:r>
            <a:r>
              <a:rPr lang="en-US" b="1" dirty="0" smtClean="0">
                <a:solidFill>
                  <a:srgbClr val="000000"/>
                </a:solidFill>
                <a:effectLst/>
                <a:latin typeface="Verdana" panose="020B0604030504040204" pitchFamily="34" charset="0"/>
                <a:ea typeface="Times New Roman" panose="02020603050405020304" pitchFamily="18" charset="0"/>
              </a:rPr>
              <a:t> </a:t>
            </a:r>
          </a:p>
          <a:p>
            <a:endParaRPr lang="en-US" b="1" dirty="0">
              <a:solidFill>
                <a:srgbClr val="000000"/>
              </a:solidFill>
              <a:latin typeface="Verdana" panose="020B0604030504040204" pitchFamily="34" charset="0"/>
              <a:ea typeface="Times New Roman" panose="02020603050405020304" pitchFamily="18" charset="0"/>
            </a:endParaRPr>
          </a:p>
          <a:p>
            <a:endParaRPr lang="en-US" b="1" dirty="0" smtClean="0">
              <a:solidFill>
                <a:srgbClr val="000000"/>
              </a:solidFill>
              <a:effectLst/>
              <a:latin typeface="Verdana" panose="020B0604030504040204" pitchFamily="34" charset="0"/>
              <a:ea typeface="Times New Roman" panose="02020603050405020304" pitchFamily="18" charset="0"/>
            </a:endParaRPr>
          </a:p>
          <a:p>
            <a:r>
              <a:rPr lang="en-US" b="1" dirty="0" smtClean="0">
                <a:solidFill>
                  <a:srgbClr val="000000"/>
                </a:solidFill>
                <a:effectLst/>
                <a:latin typeface="Verdana" panose="020B0604030504040204" pitchFamily="34" charset="0"/>
                <a:ea typeface="Times New Roman" panose="02020603050405020304" pitchFamily="18" charset="0"/>
              </a:rPr>
              <a:t>                                                                                            </a:t>
            </a:r>
            <a:r>
              <a:rPr lang="en-US" sz="2800" b="1" dirty="0" smtClean="0"/>
              <a:t>au     </a:t>
            </a:r>
            <a:endParaRPr lang="ru-RU" sz="2800" dirty="0"/>
          </a:p>
          <a:p>
            <a:r>
              <a:rPr lang="en-US" sz="2800" b="1" dirty="0" smtClean="0"/>
              <a:t>      </a:t>
            </a:r>
          </a:p>
          <a:p>
            <a:endParaRPr lang="en-US" sz="2800" b="1" dirty="0"/>
          </a:p>
          <a:p>
            <a:r>
              <a:rPr lang="en-US" sz="2800" b="1" dirty="0" smtClean="0"/>
              <a:t>        in </a:t>
            </a:r>
            <a:r>
              <a:rPr lang="en-US" sz="2800" b="1" dirty="0"/>
              <a:t>der </a:t>
            </a:r>
            <a:r>
              <a:rPr lang="en-US" sz="2800" b="1" dirty="0" err="1"/>
              <a:t>Schule</a:t>
            </a:r>
            <a:endParaRPr lang="ru-RU" sz="2800" dirty="0"/>
          </a:p>
          <a:p>
            <a:r>
              <a:rPr lang="en-US" sz="2800" dirty="0" smtClean="0">
                <a:effectLst/>
                <a:latin typeface="Times New Roman" panose="02020603050405020304" pitchFamily="18" charset="0"/>
                <a:ea typeface="Times New Roman" panose="02020603050405020304" pitchFamily="18" charset="0"/>
              </a:rPr>
              <a:t> </a:t>
            </a:r>
            <a:endParaRPr lang="ru-RU" sz="2800" dirty="0">
              <a:effectLst/>
              <a:latin typeface="Times New Roman" panose="02020603050405020304" pitchFamily="18" charset="0"/>
              <a:ea typeface="Times New Roman" panose="02020603050405020304" pitchFamily="18" charset="0"/>
            </a:endParaRPr>
          </a:p>
        </p:txBody>
      </p:sp>
      <p:pic>
        <p:nvPicPr>
          <p:cNvPr id="1026" name="Picture 2" descr="https://sciencepop.ru/wp-content/uploads/2017/11/girl-1848477_12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809" y="421993"/>
            <a:ext cx="4412000" cy="29401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newsler.ru/data/content/2018/72856/cdceeac3bb56cc2739f78048b77fe64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5373" y="267464"/>
            <a:ext cx="4465306" cy="29768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m.in-news.ru/upload/iblock/bf8/bf83eb5fb4e29751944d5e432ce7b36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6665" y="3481189"/>
            <a:ext cx="4909625" cy="3273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341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03717" y="562708"/>
            <a:ext cx="9045526" cy="6863417"/>
          </a:xfrm>
          <a:prstGeom prst="rect">
            <a:avLst/>
          </a:prstGeom>
        </p:spPr>
        <p:txBody>
          <a:bodyPr wrap="square">
            <a:spAutoFit/>
          </a:bodyPr>
          <a:lstStyle/>
          <a:p>
            <a:pPr marL="457200" indent="-457200">
              <a:lnSpc>
                <a:spcPct val="150000"/>
              </a:lnSpc>
              <a:spcAft>
                <a:spcPts val="750"/>
              </a:spcAft>
              <a:buAutoNum type="arabicPeriod"/>
            </a:pP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Sind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deine</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Eltern</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fur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mich</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gute</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Freunde</a:t>
            </a:r>
            <a:r>
              <a:rPr lang="ru-RU"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50000"/>
              </a:lnSpc>
              <a:spcAft>
                <a:spcPts val="750"/>
              </a:spcAft>
            </a:pP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Bist</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faul</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der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Schule</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750"/>
              </a:spcAft>
            </a:pP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Sind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deine</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Eltern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streng</a:t>
            </a:r>
            <a:r>
              <a:rPr lang="ru-RU"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buClr>
                <a:schemeClr val="accent3"/>
              </a:buClr>
              <a:defRPr/>
            </a:pPr>
            <a:r>
              <a:rPr lang="ru-RU" sz="2400" dirty="0" smtClean="0">
                <a:latin typeface="Times New Roman" panose="02020603050405020304" pitchFamily="18" charset="0"/>
                <a:cs typeface="Times New Roman" panose="02020603050405020304" pitchFamily="18" charset="0"/>
              </a:rPr>
              <a:t>4. </a:t>
            </a:r>
            <a:r>
              <a:rPr lang="de-DE" sz="2400" dirty="0" smtClean="0">
                <a:latin typeface="Times New Roman" panose="02020603050405020304" pitchFamily="18" charset="0"/>
                <a:cs typeface="Times New Roman" panose="02020603050405020304" pitchFamily="18" charset="0"/>
              </a:rPr>
              <a:t>Hast du </a:t>
            </a:r>
            <a:r>
              <a:rPr lang="de-DE" sz="2400" dirty="0">
                <a:latin typeface="Times New Roman" panose="02020603050405020304" pitchFamily="18" charset="0"/>
                <a:cs typeface="Times New Roman" panose="02020603050405020304" pitchFamily="18" charset="0"/>
              </a:rPr>
              <a:t>Probleme zu Hause?</a:t>
            </a:r>
            <a:endParaRPr lang="ru-RU" sz="2400" dirty="0">
              <a:latin typeface="Times New Roman" panose="02020603050405020304" pitchFamily="18" charset="0"/>
              <a:cs typeface="Times New Roman" panose="02020603050405020304" pitchFamily="18" charset="0"/>
            </a:endParaRPr>
          </a:p>
          <a:p>
            <a:pPr>
              <a:lnSpc>
                <a:spcPct val="150000"/>
              </a:lnSpc>
              <a:buClr>
                <a:schemeClr val="accent3"/>
              </a:buClr>
              <a:defRPr/>
            </a:pPr>
            <a:r>
              <a:rPr lang="ru-RU" sz="2400" dirty="0" smtClean="0">
                <a:latin typeface="Times New Roman" panose="02020603050405020304" pitchFamily="18" charset="0"/>
                <a:cs typeface="Times New Roman" panose="02020603050405020304" pitchFamily="18" charset="0"/>
              </a:rPr>
              <a:t>5. </a:t>
            </a:r>
            <a:r>
              <a:rPr lang="de-DE" sz="2400" dirty="0" smtClean="0">
                <a:latin typeface="Times New Roman" panose="02020603050405020304" pitchFamily="18" charset="0"/>
                <a:cs typeface="Times New Roman" panose="02020603050405020304" pitchFamily="18" charset="0"/>
              </a:rPr>
              <a:t>Hast du </a:t>
            </a:r>
            <a:r>
              <a:rPr lang="de-DE" sz="2400" dirty="0">
                <a:latin typeface="Times New Roman" panose="02020603050405020304" pitchFamily="18" charset="0"/>
                <a:cs typeface="Times New Roman" panose="02020603050405020304" pitchFamily="18" charset="0"/>
              </a:rPr>
              <a:t>Probleme in der Schule?</a:t>
            </a:r>
            <a:endParaRPr lang="ru-RU" sz="2400" dirty="0">
              <a:latin typeface="Times New Roman" panose="02020603050405020304" pitchFamily="18" charset="0"/>
              <a:cs typeface="Times New Roman" panose="02020603050405020304" pitchFamily="18" charset="0"/>
            </a:endParaRPr>
          </a:p>
          <a:p>
            <a:pPr>
              <a:lnSpc>
                <a:spcPct val="150000"/>
              </a:lnSpc>
              <a:buClr>
                <a:schemeClr val="accent3"/>
              </a:buClr>
              <a:defRPr/>
            </a:pPr>
            <a:r>
              <a:rPr lang="ru-RU" sz="2400" dirty="0" smtClean="0">
                <a:latin typeface="Times New Roman" panose="02020603050405020304" pitchFamily="18" charset="0"/>
                <a:cs typeface="Times New Roman" panose="02020603050405020304" pitchFamily="18" charset="0"/>
              </a:rPr>
              <a:t>6. </a:t>
            </a:r>
            <a:r>
              <a:rPr lang="de-DE" sz="2400" dirty="0" smtClean="0">
                <a:latin typeface="Times New Roman" panose="02020603050405020304" pitchFamily="18" charset="0"/>
                <a:cs typeface="Times New Roman" panose="02020603050405020304" pitchFamily="18" charset="0"/>
              </a:rPr>
              <a:t>Vertraust du </a:t>
            </a:r>
            <a:r>
              <a:rPr lang="de-DE" sz="2400" dirty="0">
                <a:latin typeface="Times New Roman" panose="02020603050405020304" pitchFamily="18" charset="0"/>
                <a:cs typeface="Times New Roman" panose="02020603050405020304" pitchFamily="18" charset="0"/>
              </a:rPr>
              <a:t>deinen Eltern</a:t>
            </a:r>
            <a:r>
              <a:rPr lang="de-DE" sz="2400" dirty="0" smtClean="0">
                <a:latin typeface="Times New Roman" panose="02020603050405020304" pitchFamily="18" charset="0"/>
                <a:cs typeface="Times New Roman" panose="02020603050405020304" pitchFamily="18" charset="0"/>
              </a:rPr>
              <a:t>?</a:t>
            </a:r>
            <a:endParaRPr lang="ru-RU" sz="2400" dirty="0" smtClean="0">
              <a:latin typeface="Times New Roman" panose="02020603050405020304" pitchFamily="18" charset="0"/>
              <a:cs typeface="Times New Roman" panose="02020603050405020304" pitchFamily="18" charset="0"/>
            </a:endParaRPr>
          </a:p>
          <a:p>
            <a:pPr>
              <a:lnSpc>
                <a:spcPct val="150000"/>
              </a:lnSpc>
              <a:buClr>
                <a:schemeClr val="accent3"/>
              </a:buClr>
              <a:defRPr/>
            </a:pPr>
            <a:endParaRPr lang="ru-RU" sz="2400" dirty="0">
              <a:latin typeface="Times New Roman" panose="02020603050405020304" pitchFamily="18" charset="0"/>
              <a:cs typeface="Times New Roman" panose="02020603050405020304" pitchFamily="18" charset="0"/>
            </a:endParaRPr>
          </a:p>
          <a:p>
            <a:pPr>
              <a:lnSpc>
                <a:spcPct val="150000"/>
              </a:lnSpc>
              <a:buClr>
                <a:schemeClr val="accent3"/>
              </a:buClr>
              <a:defRPr/>
            </a:pPr>
            <a:r>
              <a:rPr lang="en-US" sz="2400" dirty="0" smtClean="0"/>
              <a:t> </a:t>
            </a:r>
            <a:r>
              <a:rPr lang="en-US" sz="2400" dirty="0"/>
              <a:t>W</a:t>
            </a:r>
            <a:r>
              <a:rPr lang="en-US" sz="2400" dirty="0" smtClean="0"/>
              <a:t>as </a:t>
            </a:r>
            <a:r>
              <a:rPr lang="en-US" sz="2400" dirty="0" err="1"/>
              <a:t>ist</a:t>
            </a:r>
            <a:r>
              <a:rPr lang="en-US" sz="2400" dirty="0"/>
              <a:t> fur die </a:t>
            </a:r>
            <a:r>
              <a:rPr lang="en-US" sz="2400" dirty="0" err="1"/>
              <a:t>heutigen</a:t>
            </a:r>
            <a:r>
              <a:rPr lang="en-US" sz="2400" dirty="0"/>
              <a:t> </a:t>
            </a:r>
            <a:r>
              <a:rPr lang="en-US" sz="2400" dirty="0" err="1"/>
              <a:t>Jugendlichen</a:t>
            </a:r>
            <a:r>
              <a:rPr lang="en-US" sz="2400" dirty="0"/>
              <a:t> </a:t>
            </a:r>
            <a:r>
              <a:rPr lang="en-US" sz="2400" dirty="0" err="1"/>
              <a:t>wichtig</a:t>
            </a:r>
            <a:r>
              <a:rPr lang="en-US" sz="2400" dirty="0" smtClean="0"/>
              <a:t>?</a:t>
            </a:r>
          </a:p>
          <a:p>
            <a:pPr>
              <a:lnSpc>
                <a:spcPct val="150000"/>
              </a:lnSpc>
              <a:buClr>
                <a:schemeClr val="accent3"/>
              </a:buClr>
              <a:defRPr/>
            </a:pPr>
            <a:r>
              <a:rPr lang="en-US" sz="2400" dirty="0" err="1"/>
              <a:t>Wovor</a:t>
            </a:r>
            <a:r>
              <a:rPr lang="en-US" sz="2400" dirty="0"/>
              <a:t> </a:t>
            </a:r>
            <a:r>
              <a:rPr lang="en-US" sz="2400" dirty="0" err="1"/>
              <a:t>haben</a:t>
            </a:r>
            <a:r>
              <a:rPr lang="en-US" sz="2400" dirty="0"/>
              <a:t> </a:t>
            </a:r>
            <a:r>
              <a:rPr lang="en-US" sz="2400" dirty="0" err="1"/>
              <a:t>sie</a:t>
            </a:r>
            <a:r>
              <a:rPr lang="en-US" sz="2400" dirty="0"/>
              <a:t> Angst?</a:t>
            </a:r>
            <a:endParaRPr lang="ru-RU" sz="2400" dirty="0"/>
          </a:p>
          <a:p>
            <a:pPr>
              <a:lnSpc>
                <a:spcPct val="150000"/>
              </a:lnSpc>
              <a:buClr>
                <a:schemeClr val="accent3"/>
              </a:buClr>
              <a:defRPr/>
            </a:pPr>
            <a:endParaRPr lang="ru-RU" sz="2400" dirty="0"/>
          </a:p>
          <a:p>
            <a:pPr>
              <a:lnSpc>
                <a:spcPct val="150000"/>
              </a:lnSpc>
              <a:buClr>
                <a:schemeClr val="accent3"/>
              </a:buClr>
              <a:defRPr/>
            </a:pPr>
            <a:endParaRPr lang="ru-RU" sz="2400" dirty="0">
              <a:latin typeface="Times New Roman" panose="02020603050405020304" pitchFamily="18" charset="0"/>
              <a:cs typeface="Times New Roman" panose="02020603050405020304" pitchFamily="18" charset="0"/>
            </a:endParaRPr>
          </a:p>
          <a:p>
            <a:pPr>
              <a:spcAft>
                <a:spcPts val="750"/>
              </a:spcAft>
            </a:pP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5229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6534944"/>
              </p:ext>
            </p:extLst>
          </p:nvPr>
        </p:nvGraphicFramePr>
        <p:xfrm>
          <a:off x="422031" y="285727"/>
          <a:ext cx="11057206" cy="62416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1781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2898341167"/>
              </p:ext>
            </p:extLst>
          </p:nvPr>
        </p:nvGraphicFramePr>
        <p:xfrm>
          <a:off x="970671" y="285728"/>
          <a:ext cx="10311618" cy="61436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9171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25636" y="835579"/>
            <a:ext cx="8614117" cy="5816977"/>
          </a:xfrm>
          <a:prstGeom prst="rect">
            <a:avLst/>
          </a:prstGeom>
        </p:spPr>
        <p:txBody>
          <a:bodyPr wrap="square">
            <a:spAutoFit/>
          </a:bodyPr>
          <a:lstStyle/>
          <a:p>
            <a:pPr marL="228600">
              <a:spcAft>
                <a:spcPts val="0"/>
              </a:spcAft>
            </a:pP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0"/>
              </a:spcAft>
            </a:pP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Liebe</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8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a:lnSpc>
                <a:spcPct val="150000"/>
              </a:lnSpc>
              <a:spcAft>
                <a:spcPts val="0"/>
              </a:spcAft>
            </a:pP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Mein Name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ist</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Ich</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bin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Jahre</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alt.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Ich</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lebe</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in der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Stadt</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 und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gehe</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in die </a:t>
            </a:r>
            <a:r>
              <a:rPr lang="ru-RU" sz="28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Schule</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in die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Klasse</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 Mein Hobby </a:t>
            </a:r>
            <a:r>
              <a:rPr lang="en-US" sz="28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ist</a:t>
            </a: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50000"/>
              </a:lnSpc>
            </a:pPr>
            <a:r>
              <a:rPr lang="en-US" sz="2800" dirty="0" err="1" smtClean="0">
                <a:latin typeface="Times New Roman" panose="02020603050405020304" pitchFamily="18" charset="0"/>
                <a:cs typeface="Times New Roman" panose="02020603050405020304" pitchFamily="18" charset="0"/>
              </a:rPr>
              <a:t>Meine</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Familie</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ist</a:t>
            </a:r>
            <a:r>
              <a:rPr lang="en-US" sz="2800" dirty="0" smtClean="0">
                <a:latin typeface="Times New Roman" panose="02020603050405020304" pitchFamily="18" charset="0"/>
                <a:cs typeface="Times New Roman" panose="02020603050405020304" pitchFamily="18" charset="0"/>
              </a:rPr>
              <a:t>……….</a:t>
            </a:r>
            <a:r>
              <a:rPr lang="en-US" sz="2800" dirty="0" err="1" smtClean="0">
                <a:latin typeface="Times New Roman" panose="02020603050405020304" pitchFamily="18" charset="0"/>
                <a:cs typeface="Times New Roman" panose="02020603050405020304" pitchFamily="18" charset="0"/>
              </a:rPr>
              <a:t>Für</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ist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auch</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wichtig</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Ich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habe</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Probleme</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mit</a:t>
            </a:r>
            <a:r>
              <a:rPr lang="en-US" sz="2800" dirty="0" smtClean="0">
                <a:latin typeface="Times New Roman" panose="02020603050405020304" pitchFamily="18" charset="0"/>
                <a:cs typeface="Times New Roman" panose="02020603050405020304" pitchFamily="18" charset="0"/>
              </a:rPr>
              <a:t> ……….Angst </a:t>
            </a:r>
            <a:r>
              <a:rPr lang="en-US" sz="2800" dirty="0" err="1">
                <a:latin typeface="Times New Roman" panose="02020603050405020304" pitchFamily="18" charset="0"/>
                <a:cs typeface="Times New Roman" panose="02020603050405020304" pitchFamily="18" charset="0"/>
              </a:rPr>
              <a:t>habe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davor</a:t>
            </a:r>
            <a:r>
              <a:rPr lang="en-US" sz="28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a:p>
            <a:pPr marL="228600">
              <a:spcAft>
                <a:spcPts val="0"/>
              </a:spcAft>
            </a:pPr>
            <a:endParaRPr lang="ru-RU"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92816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243</Words>
  <Application>Microsoft Office PowerPoint</Application>
  <PresentationFormat>Широкоэкранный</PresentationFormat>
  <Paragraphs>61</Paragraphs>
  <Slides>10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10</vt:i4>
      </vt:variant>
    </vt:vector>
  </HeadingPairs>
  <TitlesOfParts>
    <vt:vector size="18" baseType="lpstr">
      <vt:lpstr>Arial</vt:lpstr>
      <vt:lpstr>Calibri</vt:lpstr>
      <vt:lpstr>Calibri Light</vt:lpstr>
      <vt:lpstr>Helvetica</vt:lpstr>
      <vt:lpstr>Times New Roman</vt:lpstr>
      <vt:lpstr>Verdana</vt:lpstr>
      <vt:lpstr>Wingdings 2</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Wollen wir diese Probleme in einige Gruppen teilen!  Probleme  in der Schule  Probleme  zu Hause  Probleme  auf der Straße  Abhauen von zu Hause.  Liebeskummer.  Kein Taschengeld.  Probleme mit Lehrern, mit Noten.  Rauchen, Alkohol, Drogen.  Probleme mit Freunden.  Autotitäre Lehrer, Mitschüler.  Schlägereien.  Probleme mit den Eltern.  Die heutigen Jugendlichen</dc:title>
  <dc:creator>USER</dc:creator>
  <cp:lastModifiedBy>Наталия</cp:lastModifiedBy>
  <cp:revision>16</cp:revision>
  <dcterms:created xsi:type="dcterms:W3CDTF">2020-12-12T13:15:16Z</dcterms:created>
  <dcterms:modified xsi:type="dcterms:W3CDTF">2024-02-01T15:33:13Z</dcterms:modified>
</cp:coreProperties>
</file>