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308" r:id="rId17"/>
    <p:sldId id="304" r:id="rId18"/>
    <p:sldId id="305" r:id="rId19"/>
    <p:sldId id="306" r:id="rId20"/>
    <p:sldId id="307" r:id="rId21"/>
    <p:sldId id="310" r:id="rId22"/>
    <p:sldId id="263" r:id="rId23"/>
    <p:sldId id="311" r:id="rId24"/>
    <p:sldId id="264" r:id="rId25"/>
    <p:sldId id="312" r:id="rId26"/>
    <p:sldId id="265" r:id="rId27"/>
    <p:sldId id="313" r:id="rId28"/>
    <p:sldId id="266" r:id="rId29"/>
    <p:sldId id="314" r:id="rId30"/>
    <p:sldId id="267" r:id="rId31"/>
    <p:sldId id="315" r:id="rId32"/>
    <p:sldId id="268" r:id="rId33"/>
    <p:sldId id="316" r:id="rId34"/>
    <p:sldId id="31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588" autoAdjust="0"/>
    <p:restoredTop sz="94662" autoAdjust="0"/>
  </p:normalViewPr>
  <p:slideViewPr>
    <p:cSldViewPr>
      <p:cViewPr>
        <p:scale>
          <a:sx n="70" d="100"/>
          <a:sy n="70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химии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9 «Б»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3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6P</a:t>
            </a:r>
            <a:r>
              <a:rPr lang="en-US" sz="4800" baseline="-25000" dirty="0" smtClean="0"/>
              <a:t>(</a:t>
            </a:r>
            <a:r>
              <a:rPr lang="ru-RU" sz="4800" baseline="-25000" dirty="0" err="1" smtClean="0"/>
              <a:t>кр</a:t>
            </a:r>
            <a:r>
              <a:rPr lang="ru-RU" sz="4800" baseline="-25000" dirty="0" smtClean="0"/>
              <a:t>) </a:t>
            </a:r>
            <a:r>
              <a:rPr lang="ru-RU" sz="4800" dirty="0" smtClean="0"/>
              <a:t>+ 5</a:t>
            </a:r>
            <a:r>
              <a:rPr lang="en-US" sz="4800" dirty="0" smtClean="0"/>
              <a:t>KClO</a:t>
            </a:r>
            <a:r>
              <a:rPr lang="en-US" sz="4800" baseline="-25000" dirty="0" smtClean="0"/>
              <a:t>3</a:t>
            </a:r>
            <a:r>
              <a:rPr lang="en-US" sz="4800" dirty="0" smtClean="0"/>
              <a:t> = 3P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r>
              <a:rPr lang="en-US" sz="4800" baseline="-25000" dirty="0" smtClean="0"/>
              <a:t>5</a:t>
            </a:r>
            <a:r>
              <a:rPr lang="en-US" sz="4800" dirty="0" smtClean="0"/>
              <a:t> + 5KCl</a:t>
            </a:r>
            <a:r>
              <a:rPr lang="ru-RU" sz="4800" dirty="0" smtClean="0"/>
              <a:t> </a:t>
            </a:r>
            <a:endParaRPr lang="en-US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76872"/>
            <a:ext cx="6748242" cy="37958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703" y="116632"/>
            <a:ext cx="7456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76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055115"/>
            <a:ext cx="3240360" cy="243027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980728"/>
            <a:ext cx="3600400" cy="24276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005064"/>
            <a:ext cx="3815852" cy="2376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Приспособления для добывания огня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48872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Огниво (кресало и кремень)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3897" y="348872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Стержень и дощечка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6418169"/>
            <a:ext cx="381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Гриб трутовик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117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 smtClean="0"/>
              <a:t>Задание 1. </a:t>
            </a:r>
          </a:p>
          <a:p>
            <a:pPr marL="0" indent="0">
              <a:buNone/>
            </a:pPr>
            <a:r>
              <a:rPr lang="ru-RU" sz="2800" dirty="0" smtClean="0"/>
              <a:t>Процесс горения относится к химическим явлениям. Назовите три признака протекания этого процесса.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Ответ: выделение тепла, света, появление запаха, изменение окраски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216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/>
              <a:t>Задание 2. </a:t>
            </a:r>
            <a:endParaRPr lang="ru-RU" sz="3000" b="1" dirty="0"/>
          </a:p>
          <a:p>
            <a:pPr marL="0" indent="0">
              <a:buNone/>
            </a:pPr>
            <a:r>
              <a:rPr lang="ru-RU" sz="2800" dirty="0" smtClean="0"/>
              <a:t>Вы знаете, что костер в лесу разводить нельзя, так как огонь легко может распространиться по сухой траве. Предложите два способа, которые снижают вероятность распространения огня за границы кострового места.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Ответ: 1) обложить костровое место камнями; 2) окопать костровое место; 3) полить землю рядом с костром водой.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506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Расставьте степени окисления фосфора в данных уравнениях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4Р </a:t>
            </a:r>
            <a:r>
              <a:rPr lang="ru-RU" sz="5400" dirty="0"/>
              <a:t>+ 5О</a:t>
            </a:r>
            <a:r>
              <a:rPr lang="ru-RU" sz="5400" baseline="-25000" dirty="0"/>
              <a:t>2</a:t>
            </a:r>
            <a:r>
              <a:rPr lang="ru-RU" sz="5400" dirty="0"/>
              <a:t> = 2Р</a:t>
            </a:r>
            <a:r>
              <a:rPr lang="ru-RU" sz="5400" baseline="-25000" dirty="0"/>
              <a:t>2</a:t>
            </a:r>
            <a:r>
              <a:rPr lang="ru-RU" sz="5400" dirty="0"/>
              <a:t>О</a:t>
            </a:r>
            <a:r>
              <a:rPr lang="ru-RU" sz="5400" baseline="-25000" dirty="0"/>
              <a:t>5</a:t>
            </a:r>
            <a:r>
              <a:rPr lang="ru-RU" sz="5400" dirty="0"/>
              <a:t> </a:t>
            </a:r>
            <a:endParaRPr lang="ru-RU" sz="5400" dirty="0" smtClean="0"/>
          </a:p>
          <a:p>
            <a:pPr marL="0" indent="0" algn="ctr">
              <a:buNone/>
            </a:pPr>
            <a:r>
              <a:rPr lang="ru-RU" sz="5400" dirty="0">
                <a:solidFill>
                  <a:srgbClr val="000000"/>
                </a:solidFill>
              </a:rPr>
              <a:t>2P + 3Ca =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ru-RU" sz="5400" dirty="0">
                <a:solidFill>
                  <a:srgbClr val="000000"/>
                </a:solidFill>
              </a:rPr>
              <a:t>Ca</a:t>
            </a:r>
            <a:r>
              <a:rPr lang="ru-RU" sz="5400" baseline="-25000" dirty="0">
                <a:solidFill>
                  <a:srgbClr val="000000"/>
                </a:solidFill>
              </a:rPr>
              <a:t>3</a:t>
            </a:r>
            <a:r>
              <a:rPr lang="ru-RU" sz="5400" dirty="0">
                <a:solidFill>
                  <a:srgbClr val="000000"/>
                </a:solidFill>
              </a:rPr>
              <a:t>P</a:t>
            </a:r>
            <a:r>
              <a:rPr lang="ru-RU" sz="5400" baseline="-25000" dirty="0">
                <a:solidFill>
                  <a:srgbClr val="000000"/>
                </a:solidFill>
              </a:rPr>
              <a:t>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0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5400" dirty="0" smtClean="0"/>
              <a:t>4Р</a:t>
            </a:r>
            <a:r>
              <a:rPr lang="ru-RU" sz="5400" baseline="30000" dirty="0" smtClean="0"/>
              <a:t>0</a:t>
            </a:r>
            <a:r>
              <a:rPr lang="ru-RU" sz="5400" dirty="0" smtClean="0"/>
              <a:t> </a:t>
            </a:r>
            <a:r>
              <a:rPr lang="ru-RU" sz="5400" dirty="0"/>
              <a:t>+ 5О</a:t>
            </a:r>
            <a:r>
              <a:rPr lang="ru-RU" sz="5400" baseline="-25000" dirty="0"/>
              <a:t>2</a:t>
            </a:r>
            <a:r>
              <a:rPr lang="ru-RU" sz="5400" dirty="0"/>
              <a:t> = </a:t>
            </a:r>
            <a:r>
              <a:rPr lang="ru-RU" sz="5400" dirty="0" smtClean="0"/>
              <a:t>2Р</a:t>
            </a:r>
            <a:r>
              <a:rPr lang="ru-RU" sz="5400" baseline="30000" dirty="0" smtClean="0"/>
              <a:t>+5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О</a:t>
            </a:r>
            <a:r>
              <a:rPr lang="ru-RU" sz="5400" baseline="-25000" dirty="0" smtClean="0"/>
              <a:t>5</a:t>
            </a:r>
            <a:r>
              <a:rPr lang="ru-RU" sz="5400" dirty="0" smtClean="0"/>
              <a:t> </a:t>
            </a:r>
            <a:endParaRPr lang="ru-RU" sz="5400" dirty="0"/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00"/>
                </a:solidFill>
              </a:rPr>
              <a:t>2P</a:t>
            </a:r>
            <a:r>
              <a:rPr lang="ru-RU" sz="5400" baseline="30000" dirty="0" smtClean="0">
                <a:solidFill>
                  <a:srgbClr val="000000"/>
                </a:solidFill>
              </a:rPr>
              <a:t>0</a:t>
            </a:r>
            <a:r>
              <a:rPr lang="ru-RU" sz="5400" dirty="0" smtClean="0">
                <a:solidFill>
                  <a:srgbClr val="000000"/>
                </a:solidFill>
              </a:rPr>
              <a:t> </a:t>
            </a:r>
            <a:r>
              <a:rPr lang="ru-RU" sz="5400" dirty="0">
                <a:solidFill>
                  <a:srgbClr val="000000"/>
                </a:solidFill>
              </a:rPr>
              <a:t>+ 3Ca =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ru-RU" sz="5400" dirty="0" smtClean="0">
                <a:solidFill>
                  <a:srgbClr val="000000"/>
                </a:solidFill>
              </a:rPr>
              <a:t>Ca</a:t>
            </a:r>
            <a:r>
              <a:rPr lang="ru-RU" sz="5400" baseline="-25000" dirty="0" smtClean="0">
                <a:solidFill>
                  <a:srgbClr val="000000"/>
                </a:solidFill>
              </a:rPr>
              <a:t>3</a:t>
            </a:r>
            <a:r>
              <a:rPr lang="ru-RU" sz="5400" dirty="0" smtClean="0">
                <a:solidFill>
                  <a:srgbClr val="000000"/>
                </a:solidFill>
              </a:rPr>
              <a:t>P</a:t>
            </a:r>
            <a:r>
              <a:rPr lang="ru-RU" sz="5400" baseline="30000" dirty="0" smtClean="0">
                <a:solidFill>
                  <a:srgbClr val="000000"/>
                </a:solidFill>
              </a:rPr>
              <a:t>-3</a:t>
            </a:r>
            <a:r>
              <a:rPr lang="ru-RU" sz="5400" baseline="-25000" dirty="0" smtClean="0">
                <a:solidFill>
                  <a:srgbClr val="000000"/>
                </a:solidFill>
              </a:rPr>
              <a:t>2</a:t>
            </a:r>
          </a:p>
          <a:p>
            <a:pPr marL="0" indent="0" algn="ctr">
              <a:buNone/>
            </a:pPr>
            <a:endParaRPr lang="ru-RU" sz="6000" baseline="-250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Вывод: фосфор может проявлять свойства как </a:t>
            </a:r>
            <a:r>
              <a:rPr lang="ru-RU" sz="2800" b="1" dirty="0" smtClean="0">
                <a:solidFill>
                  <a:srgbClr val="000000"/>
                </a:solidFill>
              </a:rPr>
              <a:t>восстановителя</a:t>
            </a:r>
            <a:r>
              <a:rPr lang="ru-RU" sz="2800" dirty="0" smtClean="0">
                <a:solidFill>
                  <a:srgbClr val="000000"/>
                </a:solidFill>
              </a:rPr>
              <a:t> (с неметаллами), так и  </a:t>
            </a:r>
            <a:r>
              <a:rPr lang="ru-RU" sz="2800" b="1" dirty="0" smtClean="0">
                <a:solidFill>
                  <a:srgbClr val="000000"/>
                </a:solidFill>
              </a:rPr>
              <a:t>окислителя</a:t>
            </a:r>
            <a:r>
              <a:rPr lang="ru-RU" sz="2800" dirty="0" smtClean="0">
                <a:solidFill>
                  <a:srgbClr val="000000"/>
                </a:solidFill>
              </a:rPr>
              <a:t> (с металлами)</a:t>
            </a:r>
            <a:endParaRPr lang="ru-RU" sz="2800" baseline="-250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50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 сборе урожая сельскохозяйственных культур могут произойти нарушения круговорота фосфора в природе.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чем это связано? Как решить эту проблему?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80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Использование фосфора человеком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Фосфорные удобрения </a:t>
            </a:r>
          </a:p>
          <a:p>
            <a:r>
              <a:rPr lang="ru-RU" sz="2800" dirty="0"/>
              <a:t>Моющие средства, содержащие полифосфаты в составе – для смягчения воды</a:t>
            </a:r>
          </a:p>
          <a:p>
            <a:r>
              <a:rPr lang="ru-RU" sz="2800" dirty="0"/>
              <a:t>Инсектициды – для борьбы с насекомыми </a:t>
            </a:r>
          </a:p>
          <a:p>
            <a:r>
              <a:rPr lang="ru-RU" sz="2800" dirty="0"/>
              <a:t>Спичечное производство </a:t>
            </a:r>
          </a:p>
          <a:p>
            <a:r>
              <a:rPr lang="ru-RU" sz="2800" dirty="0"/>
              <a:t>Сплавы </a:t>
            </a:r>
          </a:p>
          <a:p>
            <a:r>
              <a:rPr lang="ru-RU" sz="2800" dirty="0"/>
              <a:t>Специализированные бомбы для создания дымовых завес и т.д.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00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О </a:t>
            </a:r>
            <a:r>
              <a:rPr lang="ru-RU" sz="2800" dirty="0"/>
              <a:t>фосфор, ты наш лучший </a:t>
            </a:r>
            <a:r>
              <a:rPr lang="ru-RU" sz="2800" dirty="0" smtClean="0"/>
              <a:t>друг.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Всегда </a:t>
            </a:r>
            <a:r>
              <a:rPr lang="ru-RU" sz="2800" dirty="0"/>
              <a:t>нам в жизни нужен.</a:t>
            </a:r>
            <a:br>
              <a:rPr lang="ru-RU" sz="2800" dirty="0"/>
            </a:br>
            <a:r>
              <a:rPr lang="ru-RU" sz="2800" dirty="0"/>
              <a:t>Находишься всегда вокруг</a:t>
            </a:r>
            <a:br>
              <a:rPr lang="ru-RU" sz="2800" dirty="0"/>
            </a:br>
            <a:r>
              <a:rPr lang="ru-RU" sz="2800" dirty="0"/>
              <a:t>И есть в болотной луже.</a:t>
            </a:r>
            <a:br>
              <a:rPr lang="ru-RU" sz="2800" dirty="0"/>
            </a:br>
            <a:r>
              <a:rPr lang="ru-RU" sz="2800" dirty="0"/>
              <a:t>Ты, фосфор, нужен для костей,</a:t>
            </a:r>
            <a:br>
              <a:rPr lang="ru-RU" sz="2800" dirty="0"/>
            </a:br>
            <a:r>
              <a:rPr lang="ru-RU" sz="2800" dirty="0"/>
              <a:t>И очень нужен для детей.</a:t>
            </a:r>
            <a:br>
              <a:rPr lang="ru-RU" sz="2800" dirty="0"/>
            </a:br>
            <a:r>
              <a:rPr lang="ru-RU" sz="2800" dirty="0"/>
              <a:t>Ты ярко светишь в темноте,</a:t>
            </a:r>
            <a:br>
              <a:rPr lang="ru-RU" sz="2800" dirty="0"/>
            </a:br>
            <a:r>
              <a:rPr lang="ru-RU" sz="2800" dirty="0"/>
              <a:t>Бываешь в рыбе и на дне.</a:t>
            </a:r>
            <a:br>
              <a:rPr lang="ru-RU" sz="2800" dirty="0"/>
            </a:br>
            <a:r>
              <a:rPr lang="ru-RU" sz="2800" dirty="0"/>
              <a:t>Без фосфора нам жизни нет!</a:t>
            </a:r>
            <a:br>
              <a:rPr lang="ru-RU" sz="2800" dirty="0"/>
            </a:br>
            <a:r>
              <a:rPr lang="ru-RU" sz="2800" dirty="0"/>
              <a:t>Передаём ему привет!</a:t>
            </a:r>
          </a:p>
        </p:txBody>
      </p:sp>
    </p:spTree>
    <p:extLst>
      <p:ext uri="{BB962C8B-B14F-4D97-AF65-F5344CB8AC3E}">
        <p14:creationId xmlns:p14="http://schemas.microsoft.com/office/powerpoint/2010/main" xmlns="" val="37083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Фосфор</a:t>
            </a:r>
            <a:r>
              <a:rPr lang="ru-RU" dirty="0" smtClean="0"/>
              <a:t> – элемент, необходимый для нормальной жизнедеятельности, так как он  стимулирует </a:t>
            </a:r>
            <a:r>
              <a:rPr lang="ru-RU" dirty="0"/>
              <a:t>работу </a:t>
            </a:r>
            <a:r>
              <a:rPr lang="ru-RU" dirty="0" smtClean="0"/>
              <a:t>мозга, а соединения фосфора входят в состав костей.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18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7160"/>
            <a:ext cx="8568952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700" dirty="0" smtClean="0"/>
              <a:t>* Определите коэффициенты в уравнении реакции,   соответствующем следующей схеме: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b="1" dirty="0"/>
              <a:t> </a:t>
            </a:r>
            <a:r>
              <a:rPr lang="ru-RU" sz="2700" b="1" dirty="0" smtClean="0"/>
              <a:t>                                              </a:t>
            </a:r>
            <a:r>
              <a:rPr lang="ru-RU" sz="2800" b="1" dirty="0" smtClean="0"/>
              <a:t>    </a:t>
            </a:r>
            <a:r>
              <a:rPr lang="pt-BR" sz="2800" b="1" dirty="0" smtClean="0"/>
              <a:t>(t, p) </a:t>
            </a:r>
            <a:endParaRPr lang="ru-RU" sz="2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     </a:t>
            </a:r>
            <a:r>
              <a:rPr lang="pt-BR" sz="2800" b="1" dirty="0" smtClean="0"/>
              <a:t>N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 + H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 </a:t>
            </a:r>
            <a:r>
              <a:rPr lang="ru-RU" sz="2800" b="1" dirty="0" smtClean="0"/>
              <a:t>  </a:t>
            </a:r>
            <a:r>
              <a:rPr lang="pt-BR" sz="2800" b="1" dirty="0" smtClean="0"/>
              <a:t>⇄ </a:t>
            </a:r>
            <a:r>
              <a:rPr lang="ru-RU" sz="2800" b="1" dirty="0" smtClean="0"/>
              <a:t>   </a:t>
            </a:r>
            <a:r>
              <a:rPr lang="pt-BR" sz="2800" b="1" dirty="0" smtClean="0"/>
              <a:t>NH</a:t>
            </a:r>
            <a:r>
              <a:rPr lang="pt-BR" sz="2800" b="1" baseline="-25000" dirty="0" smtClean="0"/>
              <a:t>3</a:t>
            </a:r>
            <a:r>
              <a:rPr lang="ru-RU" sz="2800" b="1" dirty="0" smtClean="0"/>
              <a:t> </a:t>
            </a:r>
            <a:r>
              <a:rPr lang="en-US" sz="2800" b="1" dirty="0" smtClean="0"/>
              <a:t>   +Q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 smtClean="0"/>
              <a:t>Дайте характеристику этой реакции по всем изученным     вами признакам классификации реакции.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7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700" dirty="0" smtClean="0"/>
              <a:t>** Используя метод электронного баланса, определите коэффициенты в следующей схеме химической реакции:          </a:t>
            </a:r>
            <a:r>
              <a:rPr lang="pt-BR" sz="2800" b="1" dirty="0" smtClean="0"/>
              <a:t>(t)</a:t>
            </a:r>
            <a:endParaRPr lang="ru-RU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     </a:t>
            </a:r>
            <a:r>
              <a:rPr lang="en-US" sz="2800" b="1" dirty="0" smtClean="0"/>
              <a:t>NH</a:t>
            </a:r>
            <a:r>
              <a:rPr lang="en-US" sz="2800" b="1" dirty="0"/>
              <a:t>₃ + </a:t>
            </a:r>
            <a:r>
              <a:rPr lang="en-US" sz="2800" b="1" dirty="0" err="1" smtClean="0"/>
              <a:t>CuO</a:t>
            </a:r>
            <a:r>
              <a:rPr lang="en-US" sz="2800" b="1" dirty="0" smtClean="0"/>
              <a:t> </a:t>
            </a:r>
            <a:r>
              <a:rPr lang="ru-RU" sz="2800" b="1" dirty="0" smtClean="0"/>
              <a:t>   </a:t>
            </a:r>
            <a:r>
              <a:rPr lang="en-US" sz="2800" b="1" dirty="0" smtClean="0"/>
              <a:t>→ </a:t>
            </a:r>
            <a:r>
              <a:rPr lang="ru-RU" sz="2800" b="1" dirty="0" smtClean="0"/>
              <a:t>  </a:t>
            </a:r>
            <a:r>
              <a:rPr lang="en-US" sz="2800" b="1" dirty="0" smtClean="0"/>
              <a:t>Cu </a:t>
            </a:r>
            <a:r>
              <a:rPr lang="en-US" sz="2800" b="1" dirty="0"/>
              <a:t>+ N</a:t>
            </a:r>
            <a:r>
              <a:rPr lang="en-US" sz="2800" b="1" dirty="0" smtClean="0"/>
              <a:t>₂ </a:t>
            </a:r>
            <a:r>
              <a:rPr lang="en-US" sz="2800" b="1" dirty="0"/>
              <a:t>+ H₂</a:t>
            </a:r>
            <a:r>
              <a:rPr lang="en-US" sz="2800" b="1" dirty="0" smtClean="0"/>
              <a:t>O</a:t>
            </a:r>
            <a:endParaRPr lang="ru-RU" sz="28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7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 smtClean="0"/>
              <a:t>*** Решите задачу.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700" b="1" dirty="0" smtClean="0"/>
              <a:t>Какой объем водорода теоретически необходим для синтеза 300 л. (</a:t>
            </a:r>
            <a:r>
              <a:rPr lang="ru-RU" sz="2700" b="1" dirty="0" err="1" smtClean="0"/>
              <a:t>н.у</a:t>
            </a:r>
            <a:r>
              <a:rPr lang="ru-RU" sz="2700" b="1" dirty="0" smtClean="0"/>
              <a:t>.) аммиака?</a:t>
            </a:r>
          </a:p>
        </p:txBody>
      </p:sp>
    </p:spTree>
    <p:extLst>
      <p:ext uri="{BB962C8B-B14F-4D97-AF65-F5344CB8AC3E}">
        <p14:creationId xmlns:p14="http://schemas.microsoft.com/office/powerpoint/2010/main" xmlns="" val="1162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Значение фосфора в жизни человека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17443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Соединения фосфора принимают участие в обмене энергии.</a:t>
            </a:r>
          </a:p>
          <a:p>
            <a:r>
              <a:rPr lang="ru-RU" sz="2800" dirty="0" smtClean="0"/>
              <a:t>Необходим для нормальной мышечной и умственной деятельности.</a:t>
            </a:r>
          </a:p>
          <a:p>
            <a:r>
              <a:rPr lang="ru-RU" sz="2800" dirty="0" smtClean="0"/>
              <a:t>Формирует крепкие кости и зубы.</a:t>
            </a:r>
          </a:p>
          <a:p>
            <a:r>
              <a:rPr lang="ru-RU" sz="2800" dirty="0" smtClean="0"/>
              <a:t>Участвует в образовании нуклеиновых кислот, которые отвечают за деление клеток и их воспроизводство.</a:t>
            </a:r>
          </a:p>
          <a:p>
            <a:r>
              <a:rPr lang="ru-RU" sz="2800" dirty="0" smtClean="0"/>
              <a:t>Образует фосфолипиды, которые участвуют во всех физиологических процессах в организме.</a:t>
            </a:r>
          </a:p>
          <a:p>
            <a:r>
              <a:rPr lang="ru-RU" sz="2800" dirty="0" smtClean="0"/>
              <a:t>Снижает образование камней в почках и 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607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Задание 1.</a:t>
            </a:r>
          </a:p>
          <a:p>
            <a:pPr marL="0" indent="0" algn="just">
              <a:buNone/>
            </a:pPr>
            <a:r>
              <a:rPr lang="ru-RU" sz="3000" dirty="0" smtClean="0"/>
              <a:t>В переводе с греческого название фосфора означает «светоносный». Сегодня известно несколько аллотропных модификаций фосфора – белый, красный, черный.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000" dirty="0" smtClean="0"/>
              <a:t>Какая из этих модификаций стала причиной такого названия химического элемента? 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598860"/>
            <a:ext cx="6033345" cy="21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8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364502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Задание 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Ответ: белый фосфор обладает способностью светиться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Записан верный ответ – 1 балл</a:t>
            </a:r>
            <a:br>
              <a:rPr lang="ru-RU" sz="2800" dirty="0" smtClean="0"/>
            </a:br>
            <a:r>
              <a:rPr lang="ru-RU" sz="2800" dirty="0" smtClean="0"/>
              <a:t>Другой ответ, ответа нет – 0 баллов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/>
              <a:t>Задание 2.</a:t>
            </a:r>
          </a:p>
          <a:p>
            <a:pPr marL="0" indent="0" algn="just">
              <a:buNone/>
            </a:pPr>
            <a:r>
              <a:rPr lang="ru-RU" sz="2800" dirty="0" smtClean="0"/>
              <a:t>Пожалуй</a:t>
            </a:r>
            <a:r>
              <a:rPr lang="ru-RU" sz="2800" dirty="0"/>
              <a:t>, первое свойство фосфора, которое человек поставил себе на службу, – это горючесть. Горючесть фосфора очень велика и зависит от аллотропной модификации. Фосфор вместе с другими веществами наносится на спичечный коробок и при трении загорается.</a:t>
            </a:r>
          </a:p>
          <a:p>
            <a:pPr marL="0" indent="0" algn="just">
              <a:buNone/>
            </a:pPr>
            <a:r>
              <a:rPr lang="ru-RU" sz="2800" dirty="0"/>
              <a:t>1) Какая аллотропная модификация фосфора применяется при производстве спичек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975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8952" cy="554461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/>
              <a:t>Задание 2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Ответ: </a:t>
            </a:r>
            <a:br>
              <a:rPr lang="ru-RU" sz="4000" dirty="0" smtClean="0"/>
            </a:br>
            <a:r>
              <a:rPr lang="ru-RU" sz="4000" dirty="0" smtClean="0"/>
              <a:t>красный фосфор используется в производстве спичек;</a:t>
            </a:r>
            <a:br>
              <a:rPr lang="ru-RU" sz="4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Записан верный ответ – 1 балл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Другой ответ, ответа нет – </a:t>
            </a:r>
            <a:r>
              <a:rPr lang="ru-RU" sz="3100" dirty="0"/>
              <a:t>0 баллов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800" b="1" dirty="0" smtClean="0"/>
              <a:t>Задание 3.</a:t>
            </a:r>
          </a:p>
          <a:p>
            <a:pPr marL="0" indent="0">
              <a:buNone/>
            </a:pPr>
            <a:r>
              <a:rPr lang="ru-RU" sz="4500" dirty="0"/>
              <a:t>Фосфор (в виде фосфатов) – один из трёх важнейших биогенных элементов, участвует в синтезе АТФ. Большая часть производимой фосфорной кислоты идёт на получение фосфорных </a:t>
            </a:r>
            <a:r>
              <a:rPr lang="ru-RU" sz="4500" dirty="0" smtClean="0"/>
              <a:t>удобрений:</a:t>
            </a:r>
          </a:p>
          <a:p>
            <a:pPr marL="0" indent="0">
              <a:buNone/>
            </a:pPr>
            <a:endParaRPr lang="ru-RU" sz="1600" dirty="0"/>
          </a:p>
          <a:p>
            <a:pPr marL="0" lvl="0" indent="0" algn="ctr">
              <a:buNone/>
            </a:pPr>
            <a:r>
              <a:rPr lang="ru-RU" sz="4000" b="1" dirty="0" smtClean="0"/>
              <a:t>суперфосфата </a:t>
            </a:r>
            <a:r>
              <a:rPr lang="ru-RU" sz="4000" b="1" dirty="0" err="1"/>
              <a:t>Ca</a:t>
            </a:r>
            <a:r>
              <a:rPr lang="ru-RU" sz="4000" b="1" dirty="0"/>
              <a:t>(H</a:t>
            </a:r>
            <a:r>
              <a:rPr lang="ru-RU" sz="4000" b="1" baseline="-25000" dirty="0"/>
              <a:t>2</a:t>
            </a:r>
            <a:r>
              <a:rPr lang="ru-RU" sz="4000" b="1" dirty="0"/>
              <a:t>PO</a:t>
            </a:r>
            <a:r>
              <a:rPr lang="ru-RU" sz="4000" b="1" baseline="-25000" dirty="0"/>
              <a:t>4</a:t>
            </a:r>
            <a:r>
              <a:rPr lang="ru-RU" sz="4000" b="1" dirty="0"/>
              <a:t>)</a:t>
            </a:r>
            <a:r>
              <a:rPr lang="ru-RU" sz="4000" b="1" baseline="-25000" dirty="0"/>
              <a:t>2</a:t>
            </a:r>
            <a:r>
              <a:rPr lang="ru-RU" sz="4000" b="1" dirty="0"/>
              <a:t>,</a:t>
            </a:r>
          </a:p>
          <a:p>
            <a:pPr marL="0" lvl="0" indent="0" algn="ctr">
              <a:buNone/>
            </a:pPr>
            <a:r>
              <a:rPr lang="ru-RU" sz="4000" b="1" dirty="0"/>
              <a:t>преципитата СаНРО4⋅ Н2О,</a:t>
            </a:r>
          </a:p>
          <a:p>
            <a:pPr marL="0" lvl="0" indent="0" algn="ctr">
              <a:buNone/>
            </a:pPr>
            <a:r>
              <a:rPr lang="ru-RU" sz="4000" b="1" dirty="0" err="1"/>
              <a:t>аммофоски</a:t>
            </a:r>
            <a:r>
              <a:rPr lang="en-US" sz="4000" b="1" dirty="0"/>
              <a:t> (NH</a:t>
            </a:r>
            <a:r>
              <a:rPr lang="en-US" sz="4000" b="1" baseline="-25000" dirty="0"/>
              <a:t>4</a:t>
            </a:r>
            <a:r>
              <a:rPr lang="en-US" sz="4000" b="1" dirty="0"/>
              <a:t>)</a:t>
            </a:r>
            <a:r>
              <a:rPr lang="en-US" sz="4000" b="1" baseline="-25000" dirty="0"/>
              <a:t>2</a:t>
            </a:r>
            <a:r>
              <a:rPr lang="en-US" sz="4000" b="1" dirty="0"/>
              <a:t>SO</a:t>
            </a:r>
            <a:r>
              <a:rPr lang="en-US" sz="4000" b="1" baseline="-25000" dirty="0"/>
              <a:t>4</a:t>
            </a:r>
            <a:r>
              <a:rPr lang="en-US" sz="4000" b="1" dirty="0"/>
              <a:t> + (NH</a:t>
            </a:r>
            <a:r>
              <a:rPr lang="en-US" sz="4000" b="1" baseline="-25000" dirty="0"/>
              <a:t>4</a:t>
            </a:r>
            <a:r>
              <a:rPr lang="en-US" sz="4000" b="1" dirty="0"/>
              <a:t>)</a:t>
            </a:r>
            <a:r>
              <a:rPr lang="en-US" sz="4000" b="1" baseline="-25000" dirty="0"/>
              <a:t>2</a:t>
            </a:r>
            <a:r>
              <a:rPr lang="en-US" sz="4000" b="1" dirty="0"/>
              <a:t>HPO</a:t>
            </a:r>
            <a:r>
              <a:rPr lang="en-US" sz="4000" b="1" baseline="-25000" dirty="0"/>
              <a:t>4</a:t>
            </a:r>
            <a:r>
              <a:rPr lang="en-US" sz="4000" b="1" dirty="0"/>
              <a:t> + K</a:t>
            </a:r>
            <a:r>
              <a:rPr lang="en-US" sz="4000" b="1" baseline="-25000" dirty="0"/>
              <a:t>2</a:t>
            </a:r>
            <a:r>
              <a:rPr lang="en-US" sz="4000" b="1" dirty="0"/>
              <a:t>SO</a:t>
            </a:r>
            <a:r>
              <a:rPr lang="en-US" sz="4000" b="1" baseline="-25000" dirty="0"/>
              <a:t>4</a:t>
            </a:r>
            <a:r>
              <a:rPr lang="en-US" sz="4000" b="1" dirty="0"/>
              <a:t> </a:t>
            </a:r>
            <a:r>
              <a:rPr lang="ru-RU" sz="4000" b="1" dirty="0"/>
              <a:t>и </a:t>
            </a:r>
            <a:r>
              <a:rPr lang="ru-RU" sz="4000" b="1" dirty="0" err="1"/>
              <a:t>др</a:t>
            </a:r>
            <a:r>
              <a:rPr lang="en-US" sz="4000" b="1" dirty="0"/>
              <a:t>.</a:t>
            </a:r>
            <a:endParaRPr lang="ru-RU" sz="4000" b="1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4500" dirty="0" smtClean="0"/>
              <a:t>Доля </a:t>
            </a:r>
            <a:r>
              <a:rPr lang="ru-RU" sz="4500" dirty="0"/>
              <a:t>производства удобрений, содержащих в своём составе только один фосфор, падает, и всё больше производится комплексных удобрений, содержащих два или три питательных элемента.</a:t>
            </a:r>
          </a:p>
          <a:p>
            <a:pPr marL="0" indent="0">
              <a:buNone/>
            </a:pPr>
            <a:r>
              <a:rPr lang="ru-RU" sz="4500" dirty="0"/>
              <a:t>1) Какое из приведённых удобрений относится к комплексным? Напишите его название</a:t>
            </a:r>
            <a:r>
              <a:rPr lang="ru-RU" sz="4500" dirty="0" smtClean="0"/>
              <a:t>.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xmlns="" val="3096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554461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Задание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+mn-lt"/>
              </a:rPr>
              <a:t>Ответ: </a:t>
            </a:r>
            <a:r>
              <a:rPr lang="ru-RU" sz="4000" dirty="0" err="1" smtClean="0">
                <a:latin typeface="+mn-lt"/>
              </a:rPr>
              <a:t>аммофоска</a:t>
            </a:r>
            <a:r>
              <a:rPr lang="ru-RU" sz="4000" dirty="0" smtClean="0">
                <a:latin typeface="+mn-lt"/>
              </a:rPr>
              <a:t> относится к комплексным удобрениям;</a:t>
            </a:r>
            <a:br>
              <a:rPr lang="ru-RU" sz="4000" dirty="0" smtClean="0">
                <a:latin typeface="+mn-lt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Записан верный ответ – 1 балл</a:t>
            </a:r>
            <a:br>
              <a:rPr lang="ru-RU" sz="3100" dirty="0" smtClean="0"/>
            </a:br>
            <a:r>
              <a:rPr lang="ru-RU" sz="3100" dirty="0" smtClean="0"/>
              <a:t>Другой ответ, ответа нет – 0 баллов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4761616"/>
              </p:ext>
            </p:extLst>
          </p:nvPr>
        </p:nvGraphicFramePr>
        <p:xfrm>
          <a:off x="179512" y="2852936"/>
          <a:ext cx="8712968" cy="28083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Продукт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Ca</a:t>
                      </a:r>
                      <a:r>
                        <a:rPr lang="ru-RU" sz="1600" b="1" dirty="0">
                          <a:effectLst/>
                        </a:rPr>
                        <a:t>, мг/100 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P, мг/100 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Ca</a:t>
                      </a:r>
                      <a:r>
                        <a:rPr lang="ru-RU" sz="1600" b="1" dirty="0">
                          <a:effectLst/>
                        </a:rPr>
                        <a:t>/P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Жареная говядина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0,05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Цельное молоко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118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93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1,26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Варёная фасоль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37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1,35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Жареная треска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274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0,11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Пшеничный хлеб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0,33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Картофель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0,13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Яблоки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0,70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Яйца куриные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0,26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30654"/>
            <a:ext cx="888051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317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Задание 4. </a:t>
            </a:r>
          </a:p>
          <a:p>
            <a:pPr marL="0" marR="0" lvl="0" indent="3317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Фосфор присутствует в живых клетках, входит в состав костей человека, зубной эмали. Основную роль в превращениях соединений фосфора в организме человека и животных играет печень. Обмен фосфорных соединений регулируется гормонами и витамином D. Усвоение фосфора происходит эффективнее при его приёме вместе с кальцием в соотношении 3:2 (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P:Ca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alt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317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Содержание и соотношение кальция и фосфора представлено в таблице:</a:t>
            </a:r>
            <a:endParaRPr kumimoji="0" lang="ru-RU" alt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ea typeface="Times New Roman" pitchFamily="18" charset="0"/>
              <a:cs typeface="Arial" pitchFamily="34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31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Ознакомьтесь с информацией в таблице и назовите два продукта, в которых соотношение элементов наиболее соответствует рекомендуемому.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449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568952" cy="36004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Задание 4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Ответ: яблоки и пшеничный хлеб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Записан верный ответ – </a:t>
            </a:r>
            <a:r>
              <a:rPr lang="ru-RU" sz="2800" dirty="0" smtClean="0"/>
              <a:t>1 </a:t>
            </a:r>
            <a:r>
              <a:rPr lang="ru-RU" sz="2800" dirty="0"/>
              <a:t>балла</a:t>
            </a:r>
            <a:br>
              <a:rPr lang="ru-RU" sz="2800" dirty="0"/>
            </a:br>
            <a:r>
              <a:rPr lang="ru-RU" sz="2800" dirty="0"/>
              <a:t>Другой ответ, ответа нет – 0 баллов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Задание 5.</a:t>
            </a:r>
          </a:p>
          <a:p>
            <a:pPr marL="0" indent="0" algn="just">
              <a:buNone/>
            </a:pPr>
            <a:r>
              <a:rPr lang="ru-RU" sz="3000" dirty="0"/>
              <a:t>При недостатке фосфора в организме развиваются различные заболевания костей. </a:t>
            </a:r>
            <a:endParaRPr lang="ru-RU" sz="30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3000" dirty="0" smtClean="0"/>
          </a:p>
          <a:p>
            <a:pPr marL="0" indent="0" algn="just">
              <a:buNone/>
            </a:pPr>
            <a:r>
              <a:rPr lang="ru-RU" sz="3000" dirty="0" smtClean="0"/>
              <a:t>Суточная </a:t>
            </a:r>
            <a:r>
              <a:rPr lang="ru-RU" sz="3000" dirty="0"/>
              <a:t>потребность в фосфоре составляет: для взрослых 1,0–2,0 г; для детей и подростков – 1,5–2,5 г.</a:t>
            </a:r>
          </a:p>
          <a:p>
            <a:pPr marL="0" indent="0" algn="just">
              <a:buNone/>
            </a:pPr>
            <a:r>
              <a:rPr lang="ru-RU" sz="3000" dirty="0"/>
              <a:t>Сколько граммов (килограммов) жареной трески минимально надо употребить подростку, чтобы покрыть суточную потребность в фосфоре? Ответ подтвердите расчётами (округлите до целых).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663670"/>
            <a:ext cx="4217190" cy="2341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417646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0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«               - элемент жизни и мыслительной деятельности»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5749" y="25649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А.Е. Ферсман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052735"/>
            <a:ext cx="2109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Фосфор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55"/>
          <a:stretch/>
        </p:blipFill>
        <p:spPr>
          <a:xfrm>
            <a:off x="1547664" y="2708920"/>
            <a:ext cx="31774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0656" cy="3888433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Задание 5</a:t>
            </a: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Ответ: </a:t>
            </a:r>
            <a:r>
              <a:rPr lang="ru-RU" sz="4000" dirty="0" smtClean="0"/>
              <a:t>547 г</a:t>
            </a:r>
            <a:br>
              <a:rPr lang="ru-RU" sz="4000" dirty="0" smtClean="0"/>
            </a:br>
            <a:r>
              <a:rPr lang="ru-RU" sz="4000" dirty="0" smtClean="0"/>
              <a:t>Расчеты: 1,5*100:0,274 = 547 г.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Записан верный ответ – </a:t>
            </a:r>
            <a:r>
              <a:rPr lang="ru-RU" sz="3100" dirty="0" smtClean="0"/>
              <a:t>1 </a:t>
            </a:r>
            <a:r>
              <a:rPr lang="ru-RU" sz="3100" dirty="0"/>
              <a:t>балла</a:t>
            </a:r>
            <a:br>
              <a:rPr lang="ru-RU" sz="3100" dirty="0"/>
            </a:br>
            <a:r>
              <a:rPr lang="ru-RU" sz="3100" dirty="0"/>
              <a:t>Другой ответ, ответа нет – 0 </a:t>
            </a:r>
            <a:r>
              <a:rPr lang="ru-RU" sz="3100" dirty="0" smtClean="0"/>
              <a:t>баллов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 smtClean="0"/>
              <a:t>Задание 6.</a:t>
            </a:r>
          </a:p>
          <a:p>
            <a:pPr marL="0" indent="0" algn="just">
              <a:buNone/>
            </a:pPr>
            <a:r>
              <a:rPr lang="ru-RU" sz="2800" dirty="0"/>
              <a:t>Сколько яиц минимально надо употребить взрослому человеку, чтобы покрыть суточную потребность в фосфоре? Вес одного яйца считать равным 60 г. Ответ подтвердите </a:t>
            </a:r>
            <a:r>
              <a:rPr lang="ru-RU" sz="2800" dirty="0" smtClean="0"/>
              <a:t>расчётами.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119" y="3573016"/>
            <a:ext cx="3441083" cy="25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5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756002" cy="4392487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Задание </a:t>
            </a:r>
            <a:r>
              <a:rPr lang="ru-RU" sz="3600" b="1" dirty="0" smtClean="0"/>
              <a:t>6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Ответ: 8</a:t>
            </a:r>
            <a:r>
              <a:rPr lang="ru-RU" sz="3600" dirty="0" smtClean="0"/>
              <a:t> яиц</a:t>
            </a:r>
            <a:br>
              <a:rPr lang="ru-RU" sz="3600" dirty="0" smtClean="0"/>
            </a:br>
            <a:r>
              <a:rPr lang="ru-RU" sz="3600" dirty="0" smtClean="0"/>
              <a:t>Расчеты: 1*100:0,205:60 = 8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Записан верный ответ – </a:t>
            </a:r>
            <a:r>
              <a:rPr lang="ru-RU" sz="2800" dirty="0" smtClean="0"/>
              <a:t>1 </a:t>
            </a:r>
            <a:r>
              <a:rPr lang="ru-RU" sz="2800" dirty="0"/>
              <a:t>балла</a:t>
            </a:r>
            <a:br>
              <a:rPr lang="ru-RU" sz="2800" dirty="0"/>
            </a:br>
            <a:r>
              <a:rPr lang="ru-RU" sz="2800" dirty="0"/>
              <a:t>Другой ответ, ответа нет – 0 баллов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«… Да! Это была собака, огромная, черная, как смоль. Из ее отверстой пасти вырывалось пламя, глаза метали искры, по морде и загривку мерцал переливающийся огонь. </a:t>
            </a:r>
            <a:r>
              <a:rPr lang="en-US" sz="2800" dirty="0" smtClean="0"/>
              <a:t>&lt;…&gt;</a:t>
            </a:r>
            <a:r>
              <a:rPr lang="ru-RU" sz="2800" dirty="0" smtClean="0"/>
              <a:t> Страшный пес, величиной с молодую львицу. Его огромная пасть все еще светилась голубоватым пламенем, глубоко сидящие дикие глаза были обведены огненными кругами. Я дотронулся до этой светящейся головы и, отняв руку, увидел, что мои пальцы тоже засветились в темноте. </a:t>
            </a:r>
          </a:p>
          <a:p>
            <a:pPr marL="0" indent="0" algn="just">
              <a:buNone/>
            </a:pPr>
            <a:r>
              <a:rPr lang="ru-RU" sz="2800" dirty="0" smtClean="0"/>
              <a:t>- Фосфор, - сказал я».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17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73616" cy="500141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Цель урока: 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>получить знания о химическом элементе, простом веществе фосфоре, его аллотропных модификациях, химических свойствах фосфора и его соединений, применении и значении фосфора в природе и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253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2060848"/>
            <a:ext cx="9649072" cy="244827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Фосфор и его соединения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424847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Цель урока: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dirty="0" smtClean="0">
                <a:latin typeface="+mn-lt"/>
              </a:rPr>
              <a:t>получить знания о химическом элементе, простом веществе фосфоре, его аллотропных модификациях, химических свойствах фосфора и его соединений, применении и значении фосфора в природе и жизни человека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640960" cy="4896544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latin typeface="+mn-lt"/>
              </a:rPr>
              <a:t>1. Порядковый номер, номер периода, группы, подгруппа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2. Заряд ядра атома, состав ядра атома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3. Электронная конфигурация, валентность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4. Летучее водородное соединение, высший оксид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2969477"/>
              </p:ext>
            </p:extLst>
          </p:nvPr>
        </p:nvGraphicFramePr>
        <p:xfrm>
          <a:off x="509513" y="1328574"/>
          <a:ext cx="8280918" cy="52252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8311"/>
                <a:gridCol w="3168352"/>
                <a:gridCol w="2634255"/>
              </a:tblGrid>
              <a:tr h="4703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Белый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Красный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Черный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692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Р4 – молекулярное</a:t>
                      </a:r>
                      <a:r>
                        <a:rPr lang="ru-RU" sz="1800" kern="1200" baseline="0" dirty="0" smtClean="0">
                          <a:effectLst/>
                        </a:rPr>
                        <a:t>  строение</a:t>
                      </a:r>
                      <a:r>
                        <a:rPr lang="ru-RU" sz="1800" kern="1200" dirty="0" smtClean="0">
                          <a:effectLst/>
                        </a:rPr>
                        <a:t>.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Активен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Ядовит</a:t>
                      </a:r>
                      <a:r>
                        <a:rPr lang="ru-RU" sz="1800" kern="1200" baseline="0" dirty="0" smtClean="0">
                          <a:effectLst/>
                        </a:rPr>
                        <a:t> 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Мягкий 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Светится в темноте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Чесночный запах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baseline="0" dirty="0" smtClean="0">
                          <a:effectLst/>
                        </a:rPr>
                        <a:t>С</a:t>
                      </a:r>
                      <a:r>
                        <a:rPr lang="ru-RU" sz="1800" kern="1200" dirty="0" smtClean="0">
                          <a:effectLst/>
                        </a:rPr>
                        <a:t>амовоспламеняется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</a:t>
                      </a:r>
                      <a:r>
                        <a:rPr lang="en-US" dirty="0" smtClean="0"/>
                        <a:t> (</a:t>
                      </a:r>
                      <a:r>
                        <a:rPr lang="ru-RU" dirty="0" smtClean="0"/>
                        <a:t>атомное) – молекулярное</a:t>
                      </a:r>
                      <a:r>
                        <a:rPr lang="ru-RU" baseline="0" dirty="0" smtClean="0"/>
                        <a:t>   строение</a:t>
                      </a:r>
                      <a:r>
                        <a:rPr lang="ru-RU" dirty="0" smtClean="0"/>
                        <a:t>. 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Менее активен 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Не ядовит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Порошкообразный 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Не светится в темноте. 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Без запаха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Воспламеняется только при </a:t>
                      </a:r>
                      <a:r>
                        <a:rPr lang="ru-RU" sz="1800" kern="1200" dirty="0" err="1" smtClean="0">
                          <a:effectLst/>
                        </a:rPr>
                        <a:t>поджиге</a:t>
                      </a:r>
                      <a:r>
                        <a:rPr lang="ru-RU" sz="1800" kern="1200" dirty="0" smtClean="0">
                          <a:effectLst/>
                        </a:rPr>
                        <a:t> или трении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</a:t>
                      </a:r>
                      <a:r>
                        <a:rPr lang="ru-RU" dirty="0" smtClean="0"/>
                        <a:t> (атомное)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– непрерывные цепи. </a:t>
                      </a:r>
                    </a:p>
                    <a:p>
                      <a:endParaRPr lang="ru-RU" sz="1800" kern="1200" baseline="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Самый устойчивый. Химически пассивный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Твердый,</a:t>
                      </a:r>
                      <a:r>
                        <a:rPr lang="ru-RU" sz="1800" kern="1200" baseline="0" dirty="0" smtClean="0">
                          <a:effectLst/>
                        </a:rPr>
                        <a:t> жирный на ощупь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Металлический блеск</a:t>
                      </a: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endParaRPr lang="ru-RU" sz="1800" kern="1200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effectLst/>
                        </a:rPr>
                        <a:t>Загорается с трудом.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453" y="476672"/>
            <a:ext cx="8659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Аллотропные модификации фосфора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640960" cy="86409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Химические свойства фосфора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68952" cy="4968552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sz="17600" dirty="0" smtClean="0">
                <a:solidFill>
                  <a:srgbClr val="000000"/>
                </a:solidFill>
              </a:rPr>
              <a:t>1.     </a:t>
            </a:r>
            <a:r>
              <a:rPr lang="ru-RU" sz="17600" dirty="0" smtClean="0">
                <a:solidFill>
                  <a:srgbClr val="000000"/>
                </a:solidFill>
              </a:rPr>
              <a:t>4Р </a:t>
            </a:r>
            <a:r>
              <a:rPr lang="ru-RU" sz="17600" dirty="0">
                <a:solidFill>
                  <a:srgbClr val="000000"/>
                </a:solidFill>
              </a:rPr>
              <a:t>+ </a:t>
            </a:r>
            <a:r>
              <a:rPr lang="ru-RU" sz="17600" dirty="0" smtClean="0">
                <a:solidFill>
                  <a:srgbClr val="000000"/>
                </a:solidFill>
              </a:rPr>
              <a:t>3О</a:t>
            </a:r>
            <a:r>
              <a:rPr lang="ru-RU" sz="17600" baseline="-25000" dirty="0" smtClean="0">
                <a:solidFill>
                  <a:srgbClr val="000000"/>
                </a:solidFill>
              </a:rPr>
              <a:t>2</a:t>
            </a:r>
            <a:r>
              <a:rPr lang="ru-RU" sz="17600" dirty="0" smtClean="0">
                <a:solidFill>
                  <a:srgbClr val="000000"/>
                </a:solidFill>
              </a:rPr>
              <a:t> </a:t>
            </a:r>
            <a:r>
              <a:rPr lang="ru-RU" sz="17600" dirty="0">
                <a:solidFill>
                  <a:srgbClr val="000000"/>
                </a:solidFill>
              </a:rPr>
              <a:t>= </a:t>
            </a:r>
            <a:r>
              <a:rPr lang="ru-RU" sz="17600" dirty="0" smtClean="0">
                <a:solidFill>
                  <a:srgbClr val="000000"/>
                </a:solidFill>
              </a:rPr>
              <a:t>2Р</a:t>
            </a:r>
            <a:r>
              <a:rPr lang="ru-RU" sz="17600" baseline="-25000" dirty="0" smtClean="0">
                <a:solidFill>
                  <a:srgbClr val="000000"/>
                </a:solidFill>
              </a:rPr>
              <a:t>2</a:t>
            </a:r>
            <a:r>
              <a:rPr lang="ru-RU" sz="17600" dirty="0" smtClean="0">
                <a:solidFill>
                  <a:srgbClr val="000000"/>
                </a:solidFill>
              </a:rPr>
              <a:t>О</a:t>
            </a:r>
            <a:r>
              <a:rPr lang="ru-RU" sz="17600" baseline="-25000" dirty="0" smtClean="0">
                <a:solidFill>
                  <a:srgbClr val="000000"/>
                </a:solidFill>
              </a:rPr>
              <a:t>3</a:t>
            </a:r>
            <a:r>
              <a:rPr lang="ru-RU" sz="17600" dirty="0" smtClean="0">
                <a:solidFill>
                  <a:srgbClr val="000000"/>
                </a:solidFill>
              </a:rPr>
              <a:t> </a:t>
            </a:r>
            <a:endParaRPr lang="ru-RU" sz="17600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7600" dirty="0" smtClean="0">
                <a:solidFill>
                  <a:srgbClr val="000000"/>
                </a:solidFill>
              </a:rPr>
              <a:t>        </a:t>
            </a:r>
            <a:r>
              <a:rPr lang="ru-RU" sz="17600" dirty="0" smtClean="0">
                <a:solidFill>
                  <a:srgbClr val="000000"/>
                </a:solidFill>
              </a:rPr>
              <a:t>4Р </a:t>
            </a:r>
            <a:r>
              <a:rPr lang="ru-RU" sz="17600" dirty="0">
                <a:solidFill>
                  <a:srgbClr val="000000"/>
                </a:solidFill>
              </a:rPr>
              <a:t>+ 5О</a:t>
            </a:r>
            <a:r>
              <a:rPr lang="ru-RU" sz="17600" baseline="-25000" dirty="0">
                <a:solidFill>
                  <a:srgbClr val="000000"/>
                </a:solidFill>
              </a:rPr>
              <a:t>2</a:t>
            </a:r>
            <a:r>
              <a:rPr lang="ru-RU" sz="17600" dirty="0">
                <a:solidFill>
                  <a:srgbClr val="000000"/>
                </a:solidFill>
              </a:rPr>
              <a:t> = 2Р</a:t>
            </a:r>
            <a:r>
              <a:rPr lang="ru-RU" sz="17600" baseline="-25000" dirty="0">
                <a:solidFill>
                  <a:srgbClr val="000000"/>
                </a:solidFill>
              </a:rPr>
              <a:t>2</a:t>
            </a:r>
            <a:r>
              <a:rPr lang="ru-RU" sz="17600" dirty="0">
                <a:solidFill>
                  <a:srgbClr val="000000"/>
                </a:solidFill>
              </a:rPr>
              <a:t>О</a:t>
            </a:r>
            <a:r>
              <a:rPr lang="ru-RU" sz="17600" baseline="-25000" dirty="0">
                <a:solidFill>
                  <a:srgbClr val="000000"/>
                </a:solidFill>
              </a:rPr>
              <a:t>5</a:t>
            </a:r>
            <a:r>
              <a:rPr lang="ru-RU" sz="17600" dirty="0">
                <a:solidFill>
                  <a:srgbClr val="000000"/>
                </a:solidFill>
              </a:rPr>
              <a:t> </a:t>
            </a:r>
            <a:endParaRPr lang="en-US" sz="176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endParaRPr lang="ru-RU" sz="176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7600" dirty="0" smtClean="0">
                <a:solidFill>
                  <a:srgbClr val="000000"/>
                </a:solidFill>
              </a:rPr>
              <a:t>2.     </a:t>
            </a:r>
            <a:r>
              <a:rPr lang="ru-RU" sz="17600" dirty="0" smtClean="0">
                <a:solidFill>
                  <a:srgbClr val="000000"/>
                </a:solidFill>
              </a:rPr>
              <a:t>2P </a:t>
            </a:r>
            <a:r>
              <a:rPr lang="ru-RU" sz="17600" dirty="0">
                <a:solidFill>
                  <a:srgbClr val="000000"/>
                </a:solidFill>
              </a:rPr>
              <a:t>+ </a:t>
            </a:r>
            <a:r>
              <a:rPr lang="ru-RU" sz="17600" dirty="0" smtClean="0">
                <a:solidFill>
                  <a:srgbClr val="000000"/>
                </a:solidFill>
              </a:rPr>
              <a:t>3</a:t>
            </a:r>
            <a:r>
              <a:rPr lang="en-US" sz="17600" dirty="0" smtClean="0">
                <a:solidFill>
                  <a:srgbClr val="000000"/>
                </a:solidFill>
              </a:rPr>
              <a:t>Cl</a:t>
            </a:r>
            <a:r>
              <a:rPr lang="en-US" sz="17600" baseline="-25000" dirty="0" smtClean="0">
                <a:solidFill>
                  <a:srgbClr val="000000"/>
                </a:solidFill>
              </a:rPr>
              <a:t>2</a:t>
            </a:r>
            <a:r>
              <a:rPr lang="ru-RU" sz="17600" dirty="0" smtClean="0">
                <a:solidFill>
                  <a:srgbClr val="000000"/>
                </a:solidFill>
              </a:rPr>
              <a:t> </a:t>
            </a:r>
            <a:r>
              <a:rPr lang="ru-RU" sz="17600" dirty="0">
                <a:solidFill>
                  <a:srgbClr val="000000"/>
                </a:solidFill>
              </a:rPr>
              <a:t>= </a:t>
            </a:r>
            <a:r>
              <a:rPr lang="en-US" sz="17600" dirty="0" smtClean="0">
                <a:solidFill>
                  <a:srgbClr val="000000"/>
                </a:solidFill>
              </a:rPr>
              <a:t>2</a:t>
            </a:r>
            <a:r>
              <a:rPr lang="ru-RU" sz="17600" dirty="0" smtClean="0">
                <a:solidFill>
                  <a:srgbClr val="000000"/>
                </a:solidFill>
              </a:rPr>
              <a:t>P</a:t>
            </a:r>
            <a:r>
              <a:rPr lang="en-US" sz="17600" dirty="0" err="1" smtClean="0">
                <a:solidFill>
                  <a:srgbClr val="000000"/>
                </a:solidFill>
              </a:rPr>
              <a:t>Cl</a:t>
            </a:r>
            <a:r>
              <a:rPr lang="ru-RU" sz="17600" baseline="-25000" dirty="0" smtClean="0">
                <a:solidFill>
                  <a:srgbClr val="000000"/>
                </a:solidFill>
              </a:rPr>
              <a:t>3</a:t>
            </a:r>
            <a:endParaRPr lang="en-US" sz="17600" dirty="0"/>
          </a:p>
          <a:p>
            <a:pPr algn="l">
              <a:spcBef>
                <a:spcPts val="0"/>
              </a:spcBef>
            </a:pPr>
            <a:r>
              <a:rPr lang="en-US" sz="17600" dirty="0" smtClean="0">
                <a:solidFill>
                  <a:srgbClr val="000000"/>
                </a:solidFill>
              </a:rPr>
              <a:t>        </a:t>
            </a:r>
            <a:r>
              <a:rPr lang="ru-RU" sz="17600" dirty="0" smtClean="0">
                <a:solidFill>
                  <a:srgbClr val="000000"/>
                </a:solidFill>
              </a:rPr>
              <a:t>2P </a:t>
            </a:r>
            <a:r>
              <a:rPr lang="ru-RU" sz="17600" dirty="0">
                <a:solidFill>
                  <a:srgbClr val="000000"/>
                </a:solidFill>
              </a:rPr>
              <a:t>+ </a:t>
            </a:r>
            <a:r>
              <a:rPr lang="en-US" sz="17600" dirty="0" smtClean="0">
                <a:solidFill>
                  <a:srgbClr val="000000"/>
                </a:solidFill>
              </a:rPr>
              <a:t>5Cl</a:t>
            </a:r>
            <a:r>
              <a:rPr lang="en-US" sz="17600" baseline="-25000" dirty="0" smtClean="0">
                <a:solidFill>
                  <a:srgbClr val="000000"/>
                </a:solidFill>
              </a:rPr>
              <a:t>2</a:t>
            </a:r>
            <a:r>
              <a:rPr lang="ru-RU" sz="17600" dirty="0" smtClean="0">
                <a:solidFill>
                  <a:srgbClr val="000000"/>
                </a:solidFill>
              </a:rPr>
              <a:t> </a:t>
            </a:r>
            <a:r>
              <a:rPr lang="ru-RU" sz="17600" dirty="0">
                <a:solidFill>
                  <a:srgbClr val="000000"/>
                </a:solidFill>
              </a:rPr>
              <a:t>= </a:t>
            </a:r>
            <a:r>
              <a:rPr lang="en-US" sz="17600" dirty="0">
                <a:solidFill>
                  <a:srgbClr val="000000"/>
                </a:solidFill>
              </a:rPr>
              <a:t>2</a:t>
            </a:r>
            <a:r>
              <a:rPr lang="ru-RU" sz="17600" dirty="0">
                <a:solidFill>
                  <a:srgbClr val="000000"/>
                </a:solidFill>
              </a:rPr>
              <a:t>P</a:t>
            </a:r>
            <a:r>
              <a:rPr lang="en-US" sz="17600" dirty="0" smtClean="0">
                <a:solidFill>
                  <a:srgbClr val="000000"/>
                </a:solidFill>
              </a:rPr>
              <a:t>Cl</a:t>
            </a:r>
            <a:r>
              <a:rPr lang="en-US" sz="17600" baseline="-25000" dirty="0" smtClean="0">
                <a:solidFill>
                  <a:srgbClr val="000000"/>
                </a:solidFill>
              </a:rPr>
              <a:t>5</a:t>
            </a:r>
            <a:r>
              <a:rPr lang="en-US" sz="17600" dirty="0" smtClean="0">
                <a:solidFill>
                  <a:srgbClr val="000000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endParaRPr lang="en-US" sz="176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7600" dirty="0" smtClean="0">
                <a:solidFill>
                  <a:srgbClr val="000000"/>
                </a:solidFill>
              </a:rPr>
              <a:t>3.     </a:t>
            </a:r>
            <a:r>
              <a:rPr lang="ru-RU" sz="17600" dirty="0" smtClean="0">
                <a:solidFill>
                  <a:srgbClr val="000000"/>
                </a:solidFill>
              </a:rPr>
              <a:t>2P </a:t>
            </a:r>
            <a:r>
              <a:rPr lang="ru-RU" sz="17600" dirty="0">
                <a:solidFill>
                  <a:srgbClr val="000000"/>
                </a:solidFill>
              </a:rPr>
              <a:t>+ </a:t>
            </a:r>
            <a:r>
              <a:rPr lang="ru-RU" sz="17600" dirty="0" smtClean="0">
                <a:solidFill>
                  <a:srgbClr val="000000"/>
                </a:solidFill>
              </a:rPr>
              <a:t>3</a:t>
            </a:r>
            <a:r>
              <a:rPr lang="en-US" sz="17600" dirty="0" smtClean="0">
                <a:solidFill>
                  <a:srgbClr val="000000"/>
                </a:solidFill>
              </a:rPr>
              <a:t>S</a:t>
            </a:r>
            <a:r>
              <a:rPr lang="ru-RU" sz="17600" dirty="0" smtClean="0">
                <a:solidFill>
                  <a:srgbClr val="000000"/>
                </a:solidFill>
              </a:rPr>
              <a:t> </a:t>
            </a:r>
            <a:r>
              <a:rPr lang="ru-RU" sz="17600" dirty="0">
                <a:solidFill>
                  <a:srgbClr val="000000"/>
                </a:solidFill>
              </a:rPr>
              <a:t>= </a:t>
            </a:r>
            <a:r>
              <a:rPr lang="ru-RU" sz="17600" dirty="0" smtClean="0">
                <a:solidFill>
                  <a:srgbClr val="000000"/>
                </a:solidFill>
              </a:rPr>
              <a:t>P</a:t>
            </a:r>
            <a:r>
              <a:rPr lang="en-US" sz="17600" baseline="-25000" dirty="0" smtClean="0">
                <a:solidFill>
                  <a:srgbClr val="000000"/>
                </a:solidFill>
              </a:rPr>
              <a:t>2</a:t>
            </a:r>
            <a:r>
              <a:rPr lang="en-US" sz="17600" dirty="0" smtClean="0">
                <a:solidFill>
                  <a:srgbClr val="000000"/>
                </a:solidFill>
              </a:rPr>
              <a:t>S</a:t>
            </a:r>
            <a:r>
              <a:rPr lang="ru-RU" sz="17600" baseline="-25000" dirty="0" smtClean="0">
                <a:solidFill>
                  <a:srgbClr val="000000"/>
                </a:solidFill>
              </a:rPr>
              <a:t>3</a:t>
            </a:r>
            <a:endParaRPr lang="en-US" sz="17600" baseline="-250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7600" dirty="0" smtClean="0">
                <a:solidFill>
                  <a:srgbClr val="000000"/>
                </a:solidFill>
              </a:rPr>
              <a:t>        </a:t>
            </a:r>
            <a:r>
              <a:rPr lang="ru-RU" sz="17600" dirty="0" smtClean="0">
                <a:solidFill>
                  <a:srgbClr val="000000"/>
                </a:solidFill>
              </a:rPr>
              <a:t>2P </a:t>
            </a:r>
            <a:r>
              <a:rPr lang="ru-RU" sz="17600" dirty="0">
                <a:solidFill>
                  <a:srgbClr val="000000"/>
                </a:solidFill>
              </a:rPr>
              <a:t>+ </a:t>
            </a:r>
            <a:r>
              <a:rPr lang="en-US" sz="17600" dirty="0" smtClean="0">
                <a:solidFill>
                  <a:srgbClr val="000000"/>
                </a:solidFill>
              </a:rPr>
              <a:t>5S</a:t>
            </a:r>
            <a:r>
              <a:rPr lang="ru-RU" sz="17600" dirty="0" smtClean="0">
                <a:solidFill>
                  <a:srgbClr val="000000"/>
                </a:solidFill>
              </a:rPr>
              <a:t> </a:t>
            </a:r>
            <a:r>
              <a:rPr lang="ru-RU" sz="17600" dirty="0">
                <a:solidFill>
                  <a:srgbClr val="000000"/>
                </a:solidFill>
              </a:rPr>
              <a:t>= P</a:t>
            </a:r>
            <a:r>
              <a:rPr lang="en-US" sz="17600" baseline="-25000" dirty="0" smtClean="0">
                <a:solidFill>
                  <a:srgbClr val="000000"/>
                </a:solidFill>
              </a:rPr>
              <a:t>2</a:t>
            </a:r>
            <a:r>
              <a:rPr lang="en-US" sz="17600" dirty="0" smtClean="0">
                <a:solidFill>
                  <a:srgbClr val="000000"/>
                </a:solidFill>
              </a:rPr>
              <a:t>S</a:t>
            </a:r>
            <a:r>
              <a:rPr lang="en-US" sz="17600" baseline="-25000" dirty="0" smtClean="0">
                <a:solidFill>
                  <a:srgbClr val="000000"/>
                </a:solidFill>
              </a:rPr>
              <a:t>5</a:t>
            </a:r>
            <a:r>
              <a:rPr lang="ru-RU" sz="19200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ru-RU" sz="19200" dirty="0">
                <a:solidFill>
                  <a:prstClr val="black">
                    <a:tint val="75000"/>
                  </a:prst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1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5200" dirty="0" smtClean="0">
                <a:solidFill>
                  <a:srgbClr val="000000"/>
                </a:solidFill>
              </a:rPr>
              <a:t>4. 2P </a:t>
            </a:r>
            <a:r>
              <a:rPr lang="ru-RU" sz="5200" dirty="0">
                <a:solidFill>
                  <a:srgbClr val="000000"/>
                </a:solidFill>
              </a:rPr>
              <a:t>+ 3Ca </a:t>
            </a:r>
            <a:r>
              <a:rPr lang="ru-RU" sz="5200" dirty="0" smtClean="0">
                <a:solidFill>
                  <a:srgbClr val="000000"/>
                </a:solidFill>
              </a:rPr>
              <a:t>=</a:t>
            </a:r>
            <a:r>
              <a:rPr lang="en-US" sz="5200" dirty="0" smtClean="0">
                <a:solidFill>
                  <a:srgbClr val="000000"/>
                </a:solidFill>
              </a:rPr>
              <a:t> </a:t>
            </a:r>
            <a:r>
              <a:rPr lang="ru-RU" sz="5200" dirty="0" smtClean="0">
                <a:solidFill>
                  <a:srgbClr val="000000"/>
                </a:solidFill>
              </a:rPr>
              <a:t>Ca</a:t>
            </a:r>
            <a:r>
              <a:rPr lang="ru-RU" sz="5200" baseline="-25000" dirty="0" smtClean="0">
                <a:solidFill>
                  <a:srgbClr val="000000"/>
                </a:solidFill>
              </a:rPr>
              <a:t>3</a:t>
            </a:r>
            <a:r>
              <a:rPr lang="ru-RU" sz="5200" dirty="0" smtClean="0">
                <a:solidFill>
                  <a:srgbClr val="000000"/>
                </a:solidFill>
              </a:rPr>
              <a:t>P</a:t>
            </a:r>
            <a:r>
              <a:rPr lang="ru-RU" sz="5200" baseline="-25000" dirty="0" smtClean="0">
                <a:solidFill>
                  <a:srgbClr val="000000"/>
                </a:solidFill>
              </a:rPr>
              <a:t>2</a:t>
            </a:r>
          </a:p>
          <a:p>
            <a:pPr marL="0" indent="0">
              <a:buNone/>
            </a:pPr>
            <a:endParaRPr lang="en-US" sz="5200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5200" dirty="0" smtClean="0"/>
              <a:t>5. Получение </a:t>
            </a:r>
            <a:r>
              <a:rPr lang="ru-RU" sz="5200" dirty="0" err="1" smtClean="0"/>
              <a:t>фосфина</a:t>
            </a:r>
            <a:r>
              <a:rPr lang="ru-RU" sz="5200" dirty="0" smtClean="0"/>
              <a:t>:</a:t>
            </a:r>
            <a:endParaRPr lang="ru-RU" sz="5200" dirty="0"/>
          </a:p>
          <a:p>
            <a:pPr marL="0" indent="0">
              <a:buNone/>
            </a:pPr>
            <a:r>
              <a:rPr lang="ru-RU" sz="5200" dirty="0" smtClean="0"/>
              <a:t>    </a:t>
            </a:r>
            <a:r>
              <a:rPr lang="en-US" sz="5200" dirty="0" smtClean="0"/>
              <a:t>Ca</a:t>
            </a:r>
            <a:r>
              <a:rPr lang="en-US" sz="5200" baseline="-25000" dirty="0" smtClean="0"/>
              <a:t>3</a:t>
            </a:r>
            <a:r>
              <a:rPr lang="en-US" sz="5200" dirty="0" smtClean="0"/>
              <a:t>P</a:t>
            </a:r>
            <a:r>
              <a:rPr lang="en-US" sz="5200" baseline="-25000" dirty="0" smtClean="0"/>
              <a:t>2</a:t>
            </a:r>
            <a:r>
              <a:rPr lang="en-US" sz="5200" baseline="-25000" dirty="0"/>
              <a:t> </a:t>
            </a:r>
            <a:r>
              <a:rPr lang="en-US" sz="5200" dirty="0"/>
              <a:t>+ 6H</a:t>
            </a:r>
            <a:r>
              <a:rPr lang="en-US" sz="5200" baseline="-25000" dirty="0"/>
              <a:t>2</a:t>
            </a:r>
            <a:r>
              <a:rPr lang="en-US" sz="5200" dirty="0"/>
              <a:t>O </a:t>
            </a:r>
            <a:r>
              <a:rPr lang="ru-RU" sz="5200" dirty="0" smtClean="0"/>
              <a:t>=</a:t>
            </a:r>
            <a:r>
              <a:rPr lang="en-US" sz="5200" dirty="0" smtClean="0"/>
              <a:t> </a:t>
            </a:r>
            <a:r>
              <a:rPr lang="en-US" sz="5200" dirty="0"/>
              <a:t>3</a:t>
            </a:r>
            <a:r>
              <a:rPr lang="ru-RU" sz="5200" dirty="0" err="1"/>
              <a:t>Са</a:t>
            </a:r>
            <a:r>
              <a:rPr lang="ru-RU" sz="5200" dirty="0"/>
              <a:t>(ОН)</a:t>
            </a:r>
            <a:r>
              <a:rPr lang="ru-RU" sz="5200" baseline="-25000" dirty="0"/>
              <a:t>2</a:t>
            </a:r>
            <a:r>
              <a:rPr lang="ru-RU" sz="5200" dirty="0"/>
              <a:t> + 2</a:t>
            </a:r>
            <a:r>
              <a:rPr lang="en-US" sz="5200" dirty="0"/>
              <a:t>PH</a:t>
            </a:r>
            <a:r>
              <a:rPr lang="en-US" sz="5200" baseline="-25000" dirty="0"/>
              <a:t>3</a:t>
            </a:r>
            <a:r>
              <a:rPr lang="en-US" sz="5200" dirty="0"/>
              <a:t>↑</a:t>
            </a:r>
          </a:p>
          <a:p>
            <a:pPr marL="0" indent="0">
              <a:buNone/>
            </a:pPr>
            <a:r>
              <a:rPr lang="ru-RU" sz="5200" dirty="0" smtClean="0"/>
              <a:t>    </a:t>
            </a:r>
            <a:r>
              <a:rPr lang="en-US" sz="5200" dirty="0" smtClean="0"/>
              <a:t>Mg</a:t>
            </a:r>
            <a:r>
              <a:rPr lang="en-US" sz="5200" baseline="-25000" dirty="0" smtClean="0"/>
              <a:t>3</a:t>
            </a:r>
            <a:r>
              <a:rPr lang="en-US" sz="5200" dirty="0" smtClean="0"/>
              <a:t>P</a:t>
            </a:r>
            <a:r>
              <a:rPr lang="en-US" sz="5200" baseline="-25000" dirty="0" smtClean="0"/>
              <a:t>2</a:t>
            </a:r>
            <a:r>
              <a:rPr lang="en-US" sz="5200" baseline="-25000" dirty="0"/>
              <a:t> </a:t>
            </a:r>
            <a:r>
              <a:rPr lang="en-US" sz="5200" dirty="0"/>
              <a:t>+ 6HCl </a:t>
            </a:r>
            <a:r>
              <a:rPr lang="ru-RU" sz="5200" dirty="0" smtClean="0"/>
              <a:t>=</a:t>
            </a:r>
            <a:r>
              <a:rPr lang="en-US" sz="5200" dirty="0" smtClean="0"/>
              <a:t> </a:t>
            </a:r>
            <a:r>
              <a:rPr lang="en-US" sz="5200" dirty="0"/>
              <a:t>3MgCl</a:t>
            </a:r>
            <a:r>
              <a:rPr lang="en-US" sz="5200" baseline="-25000" dirty="0"/>
              <a:t>2</a:t>
            </a:r>
            <a:r>
              <a:rPr lang="en-US" sz="5200" dirty="0"/>
              <a:t> + 2PH</a:t>
            </a:r>
            <a:r>
              <a:rPr lang="en-US" sz="5200" baseline="-25000" dirty="0"/>
              <a:t>3</a:t>
            </a:r>
            <a:r>
              <a:rPr lang="en-US" sz="5200" dirty="0" smtClean="0"/>
              <a:t>↑</a:t>
            </a:r>
          </a:p>
          <a:p>
            <a:pPr marL="0" indent="0">
              <a:buNone/>
            </a:pPr>
            <a:endParaRPr lang="en-US" sz="5200" dirty="0" smtClean="0"/>
          </a:p>
          <a:p>
            <a:pPr marL="0" indent="0">
              <a:buNone/>
            </a:pPr>
            <a:r>
              <a:rPr lang="ru-RU" sz="5200" dirty="0"/>
              <a:t>6. </a:t>
            </a:r>
            <a:r>
              <a:rPr lang="en-US" sz="5200" dirty="0"/>
              <a:t>2P + 5H</a:t>
            </a:r>
            <a:r>
              <a:rPr lang="en-US" sz="5200" baseline="-25000" dirty="0"/>
              <a:t>2</a:t>
            </a:r>
            <a:r>
              <a:rPr lang="en-US" sz="5200" dirty="0"/>
              <a:t>SO</a:t>
            </a:r>
            <a:r>
              <a:rPr lang="en-US" sz="5200" baseline="-25000" dirty="0"/>
              <a:t>4</a:t>
            </a:r>
            <a:r>
              <a:rPr lang="en-US" sz="5200" dirty="0"/>
              <a:t>(k) = 2H</a:t>
            </a:r>
            <a:r>
              <a:rPr lang="en-US" sz="5200" baseline="-25000" dirty="0"/>
              <a:t>3</a:t>
            </a:r>
            <a:r>
              <a:rPr lang="en-US" sz="5200" dirty="0"/>
              <a:t>PO</a:t>
            </a:r>
            <a:r>
              <a:rPr lang="en-US" sz="5200" baseline="-25000" dirty="0"/>
              <a:t>4</a:t>
            </a:r>
            <a:r>
              <a:rPr lang="en-US" sz="5200" dirty="0"/>
              <a:t> + 5SO</a:t>
            </a:r>
            <a:r>
              <a:rPr lang="en-US" sz="5200" baseline="-25000" dirty="0"/>
              <a:t>2</a:t>
            </a:r>
            <a:r>
              <a:rPr lang="en-US" sz="5200" dirty="0"/>
              <a:t> ↑ + 2H</a:t>
            </a:r>
            <a:r>
              <a:rPr lang="en-US" sz="5200" baseline="-25000" dirty="0"/>
              <a:t>2</a:t>
            </a:r>
            <a:r>
              <a:rPr lang="en-US" sz="5200" dirty="0"/>
              <a:t>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200" dirty="0" smtClean="0"/>
              <a:t>                             </a:t>
            </a:r>
            <a:r>
              <a:rPr lang="en-US" sz="3400" dirty="0" smtClean="0"/>
              <a:t>(</a:t>
            </a:r>
            <a:r>
              <a:rPr lang="en-US" sz="3400" dirty="0"/>
              <a:t>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200" dirty="0"/>
              <a:t> </a:t>
            </a:r>
            <a:r>
              <a:rPr lang="en-US" sz="5200" dirty="0" smtClean="0"/>
              <a:t>   P </a:t>
            </a:r>
            <a:r>
              <a:rPr lang="en-US" sz="5200" dirty="0"/>
              <a:t>+ 5HNO</a:t>
            </a:r>
            <a:r>
              <a:rPr lang="en-US" sz="5200" baseline="-25000" dirty="0"/>
              <a:t>3</a:t>
            </a:r>
            <a:r>
              <a:rPr lang="en-US" sz="5200" dirty="0"/>
              <a:t>(k)  =   H</a:t>
            </a:r>
            <a:r>
              <a:rPr lang="en-US" sz="5200" baseline="-25000" dirty="0"/>
              <a:t>3</a:t>
            </a:r>
            <a:r>
              <a:rPr lang="en-US" sz="5200" dirty="0"/>
              <a:t>PO</a:t>
            </a:r>
            <a:r>
              <a:rPr lang="en-US" sz="5200" baseline="-25000" dirty="0"/>
              <a:t>4</a:t>
            </a:r>
            <a:r>
              <a:rPr lang="en-US" sz="5200" dirty="0"/>
              <a:t> + 5NO</a:t>
            </a:r>
            <a:r>
              <a:rPr lang="en-US" sz="5200" baseline="-25000" dirty="0"/>
              <a:t>2</a:t>
            </a:r>
            <a:r>
              <a:rPr lang="en-US" sz="5200" dirty="0"/>
              <a:t> ↑ + H</a:t>
            </a:r>
            <a:r>
              <a:rPr lang="en-US" sz="5200" baseline="-25000" dirty="0"/>
              <a:t>2</a:t>
            </a:r>
            <a:r>
              <a:rPr lang="en-US" sz="5200" dirty="0"/>
              <a:t>0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ru-RU" sz="8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335" y="116632"/>
            <a:ext cx="7456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4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467</TotalTime>
  <Words>918</Words>
  <Application>Microsoft Office PowerPoint</Application>
  <PresentationFormat>Экран (4:3)</PresentationFormat>
  <Paragraphs>221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Урок химии</vt:lpstr>
      <vt:lpstr>Слайд 2</vt:lpstr>
      <vt:lpstr>«               - элемент жизни и мыслительной деятельности»</vt:lpstr>
      <vt:lpstr>Фосфор и его соединения</vt:lpstr>
      <vt:lpstr>Цель урока:   получить знания о химическом элементе, простом веществе фосфоре, его аллотропных модификациях, химических свойствах фосфора и его соединений, применении и значении фосфора в природе и жизни человека</vt:lpstr>
      <vt:lpstr>1. Порядковый номер, номер периода, группы, подгруппа 2. Заряд ядра атома, состав ядра атома 3. Электронная конфигурация, валентность 4. Летучее водородное соединение, высший оксид </vt:lpstr>
      <vt:lpstr>Слайд 7</vt:lpstr>
      <vt:lpstr>Химические свойства фосфора</vt:lpstr>
      <vt:lpstr>Слайд 9</vt:lpstr>
      <vt:lpstr>Слайд 10</vt:lpstr>
      <vt:lpstr>Слайд 11</vt:lpstr>
      <vt:lpstr>Слайд 12</vt:lpstr>
      <vt:lpstr>Слайд 13</vt:lpstr>
      <vt:lpstr>Расставьте степени окисления фосфора в данных уравнениях</vt:lpstr>
      <vt:lpstr>Слайд 15</vt:lpstr>
      <vt:lpstr>Слайд 16</vt:lpstr>
      <vt:lpstr>Использование фосфора человеком</vt:lpstr>
      <vt:lpstr>Слайд 18</vt:lpstr>
      <vt:lpstr>Слайд 19</vt:lpstr>
      <vt:lpstr>Значение фосфора в жизни человека</vt:lpstr>
      <vt:lpstr>Слайд 21</vt:lpstr>
      <vt:lpstr>Задание 1. Ответ: белый фосфор обладает способностью светиться  Записан верный ответ – 1 балл Другой ответ, ответа нет – 0 баллов</vt:lpstr>
      <vt:lpstr>Слайд 23</vt:lpstr>
      <vt:lpstr>Задание 2 Ответ:  красный фосфор используется в производстве спичек;   Записан верный ответ – 1 балл Другой ответ, ответа нет – 0 баллов</vt:lpstr>
      <vt:lpstr>Слайд 25</vt:lpstr>
      <vt:lpstr>Задание 3 Ответ: аммофоска относится к комплексным удобрениям;  Записан верный ответ – 1 балл Другой ответ, ответа нет – 0 баллов</vt:lpstr>
      <vt:lpstr>Слайд 27</vt:lpstr>
      <vt:lpstr>Задание 4 Ответ: яблоки и пшеничный хлеб  Записан верный ответ – 1 балла Другой ответ, ответа нет – 0 баллов</vt:lpstr>
      <vt:lpstr>Слайд 29</vt:lpstr>
      <vt:lpstr>Задание 5 Ответ: 547 г Расчеты: 1,5*100:0,274 = 547 г.   Записан верный ответ – 1 балла Другой ответ, ответа нет – 0 баллов</vt:lpstr>
      <vt:lpstr>Слайд 31</vt:lpstr>
      <vt:lpstr>Задание 6 Ответ: 8 яиц Расчеты: 1*100:0,205:60 = 8   Записан верный ответ – 1 балла Другой ответ, ответа нет – 0 баллов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Ученик</cp:lastModifiedBy>
  <cp:revision>43</cp:revision>
  <dcterms:created xsi:type="dcterms:W3CDTF">2022-01-22T12:27:08Z</dcterms:created>
  <dcterms:modified xsi:type="dcterms:W3CDTF">2022-03-11T09:18:31Z</dcterms:modified>
</cp:coreProperties>
</file>