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57" r:id="rId4"/>
    <p:sldId id="263" r:id="rId5"/>
    <p:sldId id="265" r:id="rId6"/>
    <p:sldId id="275" r:id="rId7"/>
    <p:sldId id="268" r:id="rId8"/>
    <p:sldId id="271" r:id="rId9"/>
    <p:sldId id="276" r:id="rId10"/>
    <p:sldId id="272" r:id="rId11"/>
    <p:sldId id="274" r:id="rId12"/>
    <p:sldId id="259" r:id="rId13"/>
    <p:sldId id="262" r:id="rId14"/>
    <p:sldId id="267" r:id="rId15"/>
    <p:sldId id="270" r:id="rId16"/>
    <p:sldId id="269" r:id="rId17"/>
    <p:sldId id="260" r:id="rId18"/>
    <p:sldId id="264" r:id="rId19"/>
    <p:sldId id="273" r:id="rId20"/>
    <p:sldId id="277" r:id="rId21"/>
    <p:sldId id="278" r:id="rId22"/>
    <p:sldId id="280" r:id="rId23"/>
    <p:sldId id="258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FF3CE-148B-42F4-BC20-824FDB530DCE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FA956-43DA-47EB-995D-1DAE2D4DA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692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E1FF-7ECA-4E61-8CF1-F6F37DA24C6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9F7E-D787-4956-B6FF-57949771B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592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E1FF-7ECA-4E61-8CF1-F6F37DA24C6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9F7E-D787-4956-B6FF-57949771B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835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E1FF-7ECA-4E61-8CF1-F6F37DA24C6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9F7E-D787-4956-B6FF-57949771B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959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E1FF-7ECA-4E61-8CF1-F6F37DA24C6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9F7E-D787-4956-B6FF-57949771B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552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E1FF-7ECA-4E61-8CF1-F6F37DA24C6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9F7E-D787-4956-B6FF-57949771B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6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E1FF-7ECA-4E61-8CF1-F6F37DA24C6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9F7E-D787-4956-B6FF-57949771B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521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E1FF-7ECA-4E61-8CF1-F6F37DA24C6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9F7E-D787-4956-B6FF-57949771B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010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E1FF-7ECA-4E61-8CF1-F6F37DA24C6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9F7E-D787-4956-B6FF-57949771B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455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E1FF-7ECA-4E61-8CF1-F6F37DA24C6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9F7E-D787-4956-B6FF-57949771B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68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E1FF-7ECA-4E61-8CF1-F6F37DA24C6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9F7E-D787-4956-B6FF-57949771B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605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E1FF-7ECA-4E61-8CF1-F6F37DA24C6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9F7E-D787-4956-B6FF-57949771B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829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9E1FF-7ECA-4E61-8CF1-F6F37DA24C6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A9F7E-D787-4956-B6FF-57949771B2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862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Meine Schulsachen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Klasse 5 Einheit 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17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i="1" dirty="0">
                <a:solidFill>
                  <a:srgbClr val="0070C0"/>
                </a:solidFill>
              </a:rPr>
              <a:t>d</a:t>
            </a:r>
            <a:r>
              <a:rPr lang="de-DE" sz="6000" b="1" i="1" dirty="0" smtClean="0">
                <a:solidFill>
                  <a:srgbClr val="0070C0"/>
                </a:solidFill>
              </a:rPr>
              <a:t>er Rucksack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00200"/>
            <a:ext cx="5256584" cy="485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1125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339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i="1" dirty="0">
                <a:solidFill>
                  <a:srgbClr val="0070C0"/>
                </a:solidFill>
              </a:rPr>
              <a:t>d</a:t>
            </a:r>
            <a:r>
              <a:rPr lang="de-DE" sz="6000" b="1" i="1" dirty="0" smtClean="0">
                <a:solidFill>
                  <a:srgbClr val="0070C0"/>
                </a:solidFill>
              </a:rPr>
              <a:t>er Spitzer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346" y="1600200"/>
            <a:ext cx="56273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561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92211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Средний род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328592"/>
          </a:xfrm>
        </p:spPr>
        <p:txBody>
          <a:bodyPr/>
          <a:lstStyle/>
          <a:p>
            <a:r>
              <a:rPr lang="de-DE" sz="4400" b="1" i="1" u="sng" dirty="0">
                <a:solidFill>
                  <a:srgbClr val="00B050"/>
                </a:solidFill>
              </a:rPr>
              <a:t>d</a:t>
            </a:r>
            <a:r>
              <a:rPr lang="de-DE" sz="4400" b="1" i="1" u="sng" dirty="0" smtClean="0">
                <a:solidFill>
                  <a:srgbClr val="00B050"/>
                </a:solidFill>
              </a:rPr>
              <a:t>as – ein – mein – dein - es</a:t>
            </a:r>
          </a:p>
          <a:p>
            <a:pPr marL="0" indent="0">
              <a:buNone/>
            </a:pPr>
            <a:r>
              <a:rPr lang="de-DE" sz="5400" b="1" dirty="0">
                <a:solidFill>
                  <a:srgbClr val="00B050"/>
                </a:solidFill>
              </a:rPr>
              <a:t>d</a:t>
            </a:r>
            <a:r>
              <a:rPr lang="de-DE" sz="5400" b="1" dirty="0" smtClean="0">
                <a:solidFill>
                  <a:srgbClr val="00B050"/>
                </a:solidFill>
              </a:rPr>
              <a:t>as Buch         das Mäppchen</a:t>
            </a:r>
          </a:p>
          <a:p>
            <a:pPr marL="0" indent="0">
              <a:buNone/>
            </a:pPr>
            <a:r>
              <a:rPr lang="de-DE" sz="5400" b="1" dirty="0">
                <a:solidFill>
                  <a:srgbClr val="00B050"/>
                </a:solidFill>
              </a:rPr>
              <a:t>d</a:t>
            </a:r>
            <a:r>
              <a:rPr lang="de-DE" sz="5400" b="1" dirty="0" smtClean="0">
                <a:solidFill>
                  <a:srgbClr val="00B050"/>
                </a:solidFill>
              </a:rPr>
              <a:t>as Heft                das Lineal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04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dirty="0">
                <a:solidFill>
                  <a:srgbClr val="00B050"/>
                </a:solidFill>
              </a:rPr>
              <a:t>d</a:t>
            </a:r>
            <a:r>
              <a:rPr lang="de-DE" sz="6000" dirty="0" smtClean="0">
                <a:solidFill>
                  <a:srgbClr val="00B050"/>
                </a:solidFill>
              </a:rPr>
              <a:t>as Lineal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52" y="1388746"/>
            <a:ext cx="7645087" cy="477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9548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i="1" dirty="0">
                <a:solidFill>
                  <a:srgbClr val="00B050"/>
                </a:solidFill>
              </a:rPr>
              <a:t>d</a:t>
            </a:r>
            <a:r>
              <a:rPr lang="de-DE" sz="6000" b="1" i="1" dirty="0" smtClean="0">
                <a:solidFill>
                  <a:srgbClr val="00B050"/>
                </a:solidFill>
              </a:rPr>
              <a:t>as Heft</a:t>
            </a:r>
            <a:endParaRPr lang="ru-RU" sz="6000" b="1" i="1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272808" cy="478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912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i="1" dirty="0">
                <a:solidFill>
                  <a:srgbClr val="00B050"/>
                </a:solidFill>
              </a:rPr>
              <a:t>d</a:t>
            </a:r>
            <a:r>
              <a:rPr lang="de-DE" sz="6000" b="1" i="1" dirty="0" smtClean="0">
                <a:solidFill>
                  <a:srgbClr val="00B050"/>
                </a:solidFill>
              </a:rPr>
              <a:t>as Buch</a:t>
            </a:r>
            <a:endParaRPr lang="ru-RU" sz="6000" b="1" i="1" dirty="0">
              <a:solidFill>
                <a:srgbClr val="00B05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69153"/>
            <a:ext cx="7416824" cy="506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894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i="1" dirty="0">
                <a:solidFill>
                  <a:srgbClr val="00B050"/>
                </a:solidFill>
              </a:rPr>
              <a:t>d</a:t>
            </a:r>
            <a:r>
              <a:rPr lang="de-DE" sz="6000" b="1" i="1" dirty="0" smtClean="0">
                <a:solidFill>
                  <a:srgbClr val="00B050"/>
                </a:solidFill>
              </a:rPr>
              <a:t>as Mäppchen</a:t>
            </a:r>
            <a:endParaRPr lang="ru-RU" sz="6000" b="1" i="1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8064895" cy="50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654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9412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Женский род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136904" cy="5184576"/>
          </a:xfrm>
        </p:spPr>
        <p:txBody>
          <a:bodyPr/>
          <a:lstStyle/>
          <a:p>
            <a:r>
              <a:rPr lang="de-DE" sz="4400" b="1" i="1" u="sng" dirty="0">
                <a:solidFill>
                  <a:srgbClr val="FF0000"/>
                </a:solidFill>
              </a:rPr>
              <a:t>d</a:t>
            </a:r>
            <a:r>
              <a:rPr lang="de-DE" sz="4400" b="1" i="1" u="sng" dirty="0" smtClean="0">
                <a:solidFill>
                  <a:srgbClr val="FF0000"/>
                </a:solidFill>
              </a:rPr>
              <a:t>ie – eine – meine – deine -sie</a:t>
            </a:r>
          </a:p>
          <a:p>
            <a:pPr marL="0" indent="0">
              <a:buNone/>
            </a:pPr>
            <a:r>
              <a:rPr lang="de-DE" sz="5400" b="1" dirty="0">
                <a:solidFill>
                  <a:srgbClr val="FF0000"/>
                </a:solidFill>
              </a:rPr>
              <a:t>d</a:t>
            </a:r>
            <a:r>
              <a:rPr lang="de-DE" sz="5400" b="1" dirty="0" smtClean="0">
                <a:solidFill>
                  <a:srgbClr val="FF0000"/>
                </a:solidFill>
              </a:rPr>
              <a:t>ie Schere          die Tafel</a:t>
            </a:r>
          </a:p>
          <a:p>
            <a:pPr marL="0" indent="0">
              <a:buNone/>
            </a:pPr>
            <a:r>
              <a:rPr lang="de-DE" sz="5400" b="1" dirty="0">
                <a:solidFill>
                  <a:srgbClr val="FF0000"/>
                </a:solidFill>
              </a:rPr>
              <a:t>d</a:t>
            </a:r>
            <a:r>
              <a:rPr lang="de-DE" sz="5400" b="1" dirty="0" smtClean="0">
                <a:solidFill>
                  <a:srgbClr val="FF0000"/>
                </a:solidFill>
              </a:rPr>
              <a:t>ie Brille             die CD</a:t>
            </a:r>
          </a:p>
          <a:p>
            <a:pPr marL="0" indent="0">
              <a:buNone/>
            </a:pPr>
            <a:r>
              <a:rPr lang="de-DE" sz="5400" b="1" dirty="0">
                <a:solidFill>
                  <a:srgbClr val="FF0000"/>
                </a:solidFill>
              </a:rPr>
              <a:t>d</a:t>
            </a:r>
            <a:r>
              <a:rPr lang="de-DE" sz="5400" b="1" dirty="0" smtClean="0">
                <a:solidFill>
                  <a:srgbClr val="FF0000"/>
                </a:solidFill>
              </a:rPr>
              <a:t>ie Uhr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8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i="1" dirty="0">
                <a:solidFill>
                  <a:srgbClr val="FF0000"/>
                </a:solidFill>
              </a:rPr>
              <a:t>d</a:t>
            </a:r>
            <a:r>
              <a:rPr lang="de-DE" sz="6000" b="1" i="1" dirty="0" smtClean="0">
                <a:solidFill>
                  <a:srgbClr val="FF0000"/>
                </a:solidFill>
              </a:rPr>
              <a:t>ie Schere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768752" cy="485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671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i="1" dirty="0">
                <a:solidFill>
                  <a:srgbClr val="FF0000"/>
                </a:solidFill>
              </a:rPr>
              <a:t>d</a:t>
            </a:r>
            <a:r>
              <a:rPr lang="de-DE" sz="6000" b="1" i="1" dirty="0" smtClean="0">
                <a:solidFill>
                  <a:srgbClr val="FF0000"/>
                </a:solidFill>
              </a:rPr>
              <a:t>ie Tafel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2595"/>
            <a:ext cx="8229600" cy="42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994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0" y="803331"/>
            <a:ext cx="8292694" cy="550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381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i="1" dirty="0">
                <a:solidFill>
                  <a:srgbClr val="FF0000"/>
                </a:solidFill>
              </a:rPr>
              <a:t>d</a:t>
            </a:r>
            <a:r>
              <a:rPr lang="de-DE" sz="6000" b="1" i="1" dirty="0" smtClean="0">
                <a:solidFill>
                  <a:srgbClr val="FF0000"/>
                </a:solidFill>
              </a:rPr>
              <a:t>ie Brille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0200"/>
            <a:ext cx="72007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257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i="1" dirty="0">
                <a:solidFill>
                  <a:srgbClr val="FF0000"/>
                </a:solidFill>
              </a:rPr>
              <a:t>d</a:t>
            </a:r>
            <a:r>
              <a:rPr lang="de-DE" sz="6000" b="1" i="1" dirty="0" smtClean="0">
                <a:solidFill>
                  <a:srgbClr val="FF0000"/>
                </a:solidFill>
              </a:rPr>
              <a:t>ie Uhr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00200"/>
            <a:ext cx="5472608" cy="499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296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i="1" dirty="0">
                <a:solidFill>
                  <a:srgbClr val="FF0000"/>
                </a:solidFill>
              </a:rPr>
              <a:t>d</a:t>
            </a:r>
            <a:r>
              <a:rPr lang="de-DE" sz="6000" b="1" i="1" dirty="0" smtClean="0">
                <a:solidFill>
                  <a:srgbClr val="FF0000"/>
                </a:solidFill>
              </a:rPr>
              <a:t>ie Schulbank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20" y="1600200"/>
            <a:ext cx="680595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661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5505475"/>
          </a:xfrm>
        </p:spPr>
        <p:txBody>
          <a:bodyPr>
            <a:noAutofit/>
          </a:bodyPr>
          <a:lstStyle/>
          <a:p>
            <a:r>
              <a:rPr lang="de-DE" sz="4800" b="1" dirty="0" smtClean="0"/>
              <a:t>Das ist </a:t>
            </a:r>
            <a:r>
              <a:rPr lang="de-DE" sz="4800" b="1" dirty="0" smtClean="0">
                <a:solidFill>
                  <a:srgbClr val="0070C0"/>
                </a:solidFill>
              </a:rPr>
              <a:t>ein</a:t>
            </a:r>
            <a:r>
              <a:rPr lang="de-DE" sz="4800" b="1" dirty="0" smtClean="0"/>
              <a:t> Bleistift. – Ist das </a:t>
            </a:r>
            <a:r>
              <a:rPr lang="de-DE" sz="4800" b="1" dirty="0" smtClean="0">
                <a:solidFill>
                  <a:srgbClr val="0070C0"/>
                </a:solidFill>
              </a:rPr>
              <a:t>dein</a:t>
            </a:r>
            <a:r>
              <a:rPr lang="de-DE" sz="4800" b="1" dirty="0" smtClean="0"/>
              <a:t> Bleistift?</a:t>
            </a:r>
          </a:p>
          <a:p>
            <a:r>
              <a:rPr lang="de-DE" sz="4800" b="1" dirty="0" smtClean="0"/>
              <a:t> Ist das </a:t>
            </a:r>
            <a:r>
              <a:rPr lang="de-DE" sz="4800" b="1" dirty="0" smtClean="0">
                <a:solidFill>
                  <a:srgbClr val="00B050"/>
                </a:solidFill>
              </a:rPr>
              <a:t>ein</a:t>
            </a:r>
            <a:r>
              <a:rPr lang="de-DE" sz="4800" b="1" dirty="0" smtClean="0"/>
              <a:t> Buch? – Nein, das ist </a:t>
            </a:r>
            <a:r>
              <a:rPr lang="de-DE" sz="4800" b="1" dirty="0" smtClean="0">
                <a:solidFill>
                  <a:srgbClr val="00B050"/>
                </a:solidFill>
              </a:rPr>
              <a:t>mein</a:t>
            </a:r>
            <a:r>
              <a:rPr lang="de-DE" sz="4800" b="1" dirty="0" smtClean="0"/>
              <a:t> Heft.</a:t>
            </a:r>
          </a:p>
          <a:p>
            <a:r>
              <a:rPr lang="de-DE" sz="4800" b="1" dirty="0" smtClean="0"/>
              <a:t>Das ist </a:t>
            </a:r>
            <a:r>
              <a:rPr lang="de-DE" sz="4800" b="1" dirty="0" smtClean="0">
                <a:solidFill>
                  <a:srgbClr val="FF0000"/>
                </a:solidFill>
              </a:rPr>
              <a:t>eine</a:t>
            </a:r>
            <a:r>
              <a:rPr lang="de-DE" sz="4800" b="1" dirty="0" smtClean="0"/>
              <a:t> Brille. Das ist </a:t>
            </a:r>
            <a:r>
              <a:rPr lang="de-DE" sz="4800" b="1" dirty="0" smtClean="0">
                <a:solidFill>
                  <a:srgbClr val="FF0000"/>
                </a:solidFill>
              </a:rPr>
              <a:t>meine</a:t>
            </a:r>
            <a:r>
              <a:rPr lang="de-DE" sz="4800" b="1" dirty="0" smtClean="0"/>
              <a:t> Brille.</a:t>
            </a:r>
          </a:p>
          <a:p>
            <a:r>
              <a:rPr lang="de-DE" sz="4800" b="1" dirty="0" smtClean="0"/>
              <a:t>Das sind </a:t>
            </a:r>
            <a:r>
              <a:rPr lang="de-DE" sz="4800" b="1" dirty="0" smtClean="0">
                <a:solidFill>
                  <a:srgbClr val="00B050"/>
                </a:solidFill>
              </a:rPr>
              <a:t>meine</a:t>
            </a:r>
            <a:r>
              <a:rPr lang="de-DE" sz="4800" b="1" dirty="0" smtClean="0"/>
              <a:t> Schulsachen.</a:t>
            </a:r>
            <a:endParaRPr lang="de-DE" sz="4800" b="1" dirty="0"/>
          </a:p>
        </p:txBody>
      </p:sp>
    </p:spTree>
    <p:extLst>
      <p:ext uri="{BB962C8B-B14F-4D97-AF65-F5344CB8AC3E}">
        <p14:creationId xmlns="" xmlns:p14="http://schemas.microsoft.com/office/powerpoint/2010/main" val="28910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922114"/>
          </a:xfrm>
        </p:spPr>
        <p:txBody>
          <a:bodyPr>
            <a:normAutofit/>
          </a:bodyPr>
          <a:lstStyle/>
          <a:p>
            <a:r>
              <a:rPr lang="de-DE" sz="5400" b="1" i="1" dirty="0" smtClean="0">
                <a:solidFill>
                  <a:srgbClr val="FF0000"/>
                </a:solidFill>
              </a:rPr>
              <a:t>Aufgabe: Stell  </a:t>
            </a:r>
            <a:r>
              <a:rPr lang="de-DE" sz="5400" b="1" i="1" dirty="0">
                <a:solidFill>
                  <a:srgbClr val="FF0000"/>
                </a:solidFill>
              </a:rPr>
              <a:t>Fragen!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4400" b="1" i="1" dirty="0" smtClean="0"/>
              <a:t>Das ist ein Heft. – Ist das dein Heft?</a:t>
            </a:r>
          </a:p>
          <a:p>
            <a:pPr marL="0" indent="0">
              <a:buNone/>
            </a:pPr>
            <a:r>
              <a:rPr lang="de-DE" sz="4400" b="1" i="1" dirty="0" smtClean="0"/>
              <a:t>Das ist ein Rucksack. – </a:t>
            </a:r>
          </a:p>
          <a:p>
            <a:pPr marL="0" indent="0">
              <a:buNone/>
            </a:pPr>
            <a:r>
              <a:rPr lang="de-DE" sz="4400" b="1" i="1" dirty="0" smtClean="0"/>
              <a:t>Das ist eine Schere. – </a:t>
            </a:r>
          </a:p>
          <a:p>
            <a:pPr marL="0" indent="0">
              <a:buNone/>
            </a:pPr>
            <a:r>
              <a:rPr lang="de-DE" sz="4400" b="1" i="1" dirty="0" smtClean="0"/>
              <a:t>Das ist ein Mäppchen. – </a:t>
            </a:r>
          </a:p>
          <a:p>
            <a:pPr marL="0" indent="0">
              <a:buNone/>
            </a:pPr>
            <a:r>
              <a:rPr lang="de-DE" sz="4400" b="1" i="1" dirty="0" smtClean="0"/>
              <a:t>Das ist eine Brille. – </a:t>
            </a:r>
          </a:p>
          <a:p>
            <a:pPr marL="0" indent="0">
              <a:buNone/>
            </a:pPr>
            <a:r>
              <a:rPr lang="de-DE" sz="4400" b="1" i="1" dirty="0" smtClean="0"/>
              <a:t>Das ist ein Radiergummi. – </a:t>
            </a:r>
          </a:p>
          <a:p>
            <a:pPr marL="0" indent="0">
              <a:buNone/>
            </a:pPr>
            <a:r>
              <a:rPr lang="de-DE" sz="4400" b="1" i="1" dirty="0" smtClean="0"/>
              <a:t>Das ist eine Uhr. –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819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Мужской род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472608"/>
          </a:xfrm>
        </p:spPr>
        <p:txBody>
          <a:bodyPr/>
          <a:lstStyle/>
          <a:p>
            <a:r>
              <a:rPr lang="de-DE" sz="5400" b="1" i="1" u="sng" dirty="0" smtClean="0">
                <a:solidFill>
                  <a:srgbClr val="0070C0"/>
                </a:solidFill>
              </a:rPr>
              <a:t>der - ein – mein – dein -er</a:t>
            </a:r>
          </a:p>
          <a:p>
            <a:pPr marL="0" indent="0">
              <a:buNone/>
            </a:pPr>
            <a:r>
              <a:rPr lang="de-DE" sz="4800" b="1" dirty="0">
                <a:solidFill>
                  <a:srgbClr val="0070C0"/>
                </a:solidFill>
              </a:rPr>
              <a:t>d</a:t>
            </a:r>
            <a:r>
              <a:rPr lang="de-DE" sz="4800" b="1" dirty="0" smtClean="0">
                <a:solidFill>
                  <a:srgbClr val="0070C0"/>
                </a:solidFill>
              </a:rPr>
              <a:t>er Bleistift     der Filzstift</a:t>
            </a:r>
          </a:p>
          <a:p>
            <a:pPr marL="0" indent="0">
              <a:buNone/>
            </a:pPr>
            <a:r>
              <a:rPr lang="de-DE" sz="4800" b="1" dirty="0">
                <a:solidFill>
                  <a:srgbClr val="0070C0"/>
                </a:solidFill>
              </a:rPr>
              <a:t>d</a:t>
            </a:r>
            <a:r>
              <a:rPr lang="de-DE" sz="4800" b="1" dirty="0" smtClean="0">
                <a:solidFill>
                  <a:srgbClr val="0070C0"/>
                </a:solidFill>
              </a:rPr>
              <a:t>er Kuli            der Spitzer         der Radiergummi</a:t>
            </a:r>
          </a:p>
          <a:p>
            <a:pPr marL="0" indent="0">
              <a:buNone/>
            </a:pPr>
            <a:r>
              <a:rPr lang="de-DE" sz="4800" b="1" dirty="0">
                <a:solidFill>
                  <a:srgbClr val="0070C0"/>
                </a:solidFill>
              </a:rPr>
              <a:t>d</a:t>
            </a:r>
            <a:r>
              <a:rPr lang="de-DE" sz="4800" b="1" dirty="0" smtClean="0">
                <a:solidFill>
                  <a:srgbClr val="0070C0"/>
                </a:solidFill>
              </a:rPr>
              <a:t>er Rucksack    der Klebstoff</a:t>
            </a:r>
          </a:p>
          <a:p>
            <a:pPr marL="0" indent="0">
              <a:buNone/>
            </a:pPr>
            <a:r>
              <a:rPr lang="de-DE" sz="4800" b="1" dirty="0">
                <a:solidFill>
                  <a:srgbClr val="0070C0"/>
                </a:solidFill>
              </a:rPr>
              <a:t>d</a:t>
            </a:r>
            <a:r>
              <a:rPr lang="de-DE" sz="4800" b="1" dirty="0" smtClean="0">
                <a:solidFill>
                  <a:srgbClr val="0070C0"/>
                </a:solidFill>
              </a:rPr>
              <a:t>er Zirkel          der Computer</a:t>
            </a:r>
          </a:p>
        </p:txBody>
      </p:sp>
    </p:spTree>
    <p:extLst>
      <p:ext uri="{BB962C8B-B14F-4D97-AF65-F5344CB8AC3E}">
        <p14:creationId xmlns="" xmlns:p14="http://schemas.microsoft.com/office/powerpoint/2010/main" val="3698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i="1" dirty="0">
                <a:solidFill>
                  <a:srgbClr val="0070C0"/>
                </a:solidFill>
              </a:rPr>
              <a:t>d</a:t>
            </a:r>
            <a:r>
              <a:rPr lang="de-DE" sz="6000" b="1" i="1" dirty="0" smtClean="0">
                <a:solidFill>
                  <a:srgbClr val="0070C0"/>
                </a:solidFill>
              </a:rPr>
              <a:t>er Kugelschreiber(Kuli)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0200"/>
            <a:ext cx="6768752" cy="494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036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i="1" dirty="0">
                <a:solidFill>
                  <a:srgbClr val="0070C0"/>
                </a:solidFill>
              </a:rPr>
              <a:t>d</a:t>
            </a:r>
            <a:r>
              <a:rPr lang="de-DE" sz="6000" b="1" i="1" dirty="0" smtClean="0">
                <a:solidFill>
                  <a:srgbClr val="0070C0"/>
                </a:solidFill>
              </a:rPr>
              <a:t>er Bleistift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0200"/>
            <a:ext cx="741682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232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i="1" dirty="0">
                <a:solidFill>
                  <a:srgbClr val="0070C0"/>
                </a:solidFill>
              </a:rPr>
              <a:t>d</a:t>
            </a:r>
            <a:r>
              <a:rPr lang="de-DE" sz="6000" b="1" i="1" dirty="0" smtClean="0">
                <a:solidFill>
                  <a:srgbClr val="0070C0"/>
                </a:solidFill>
              </a:rPr>
              <a:t>er Filzstift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00200"/>
            <a:ext cx="66967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543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i="1" dirty="0">
                <a:solidFill>
                  <a:srgbClr val="0070C0"/>
                </a:solidFill>
              </a:rPr>
              <a:t>d</a:t>
            </a:r>
            <a:r>
              <a:rPr lang="de-DE" sz="6000" b="1" i="1" dirty="0" smtClean="0">
                <a:solidFill>
                  <a:srgbClr val="0070C0"/>
                </a:solidFill>
              </a:rPr>
              <a:t>er Zirkel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704855" cy="485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5832648" cy="472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393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i="1" dirty="0">
                <a:solidFill>
                  <a:srgbClr val="0070C0"/>
                </a:solidFill>
              </a:rPr>
              <a:t>d</a:t>
            </a:r>
            <a:r>
              <a:rPr lang="de-DE" sz="6000" b="1" i="1" dirty="0" smtClean="0">
                <a:solidFill>
                  <a:srgbClr val="0070C0"/>
                </a:solidFill>
              </a:rPr>
              <a:t>er Radiergummi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200800" cy="503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0610"/>
            <a:ext cx="7416824" cy="482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671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i="1" dirty="0">
                <a:solidFill>
                  <a:srgbClr val="0070C0"/>
                </a:solidFill>
              </a:rPr>
              <a:t>d</a:t>
            </a:r>
            <a:r>
              <a:rPr lang="de-DE" sz="6000" b="1" i="1" dirty="0" smtClean="0">
                <a:solidFill>
                  <a:srgbClr val="0070C0"/>
                </a:solidFill>
              </a:rPr>
              <a:t>er Klebstoff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00200"/>
            <a:ext cx="6120680" cy="478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377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202</Words>
  <Application>Microsoft Office PowerPoint</Application>
  <PresentationFormat>Экран (4:3)</PresentationFormat>
  <Paragraphs>46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Meine Schulsachen</vt:lpstr>
      <vt:lpstr>Слайд 2</vt:lpstr>
      <vt:lpstr>Мужской род</vt:lpstr>
      <vt:lpstr>der Kugelschreiber(Kuli)</vt:lpstr>
      <vt:lpstr>der Bleistift</vt:lpstr>
      <vt:lpstr>der Filzstift</vt:lpstr>
      <vt:lpstr>der Zirkel</vt:lpstr>
      <vt:lpstr>der Radiergummi</vt:lpstr>
      <vt:lpstr>der Klebstoff</vt:lpstr>
      <vt:lpstr>der Rucksack</vt:lpstr>
      <vt:lpstr>der Spitzer</vt:lpstr>
      <vt:lpstr>Средний род</vt:lpstr>
      <vt:lpstr>das Lineal</vt:lpstr>
      <vt:lpstr>das Heft</vt:lpstr>
      <vt:lpstr>das Buch</vt:lpstr>
      <vt:lpstr>das Mäppchen</vt:lpstr>
      <vt:lpstr>Женский род</vt:lpstr>
      <vt:lpstr>die Schere</vt:lpstr>
      <vt:lpstr>die Tafel</vt:lpstr>
      <vt:lpstr>die Brille</vt:lpstr>
      <vt:lpstr>die Uhr</vt:lpstr>
      <vt:lpstr>die Schulbank</vt:lpstr>
      <vt:lpstr>Слайд 23</vt:lpstr>
      <vt:lpstr>Aufgabe: Stell  Fragen!</vt:lpstr>
    </vt:vector>
  </TitlesOfParts>
  <Company>KOMP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Schulsachen</dc:title>
  <dc:creator>GYPNORION</dc:creator>
  <cp:lastModifiedBy>ученик</cp:lastModifiedBy>
  <cp:revision>13</cp:revision>
  <dcterms:created xsi:type="dcterms:W3CDTF">2015-10-25T13:57:24Z</dcterms:created>
  <dcterms:modified xsi:type="dcterms:W3CDTF">2019-02-06T14:00:44Z</dcterms:modified>
</cp:coreProperties>
</file>